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omments/comment3.xml" ContentType="application/vnd.openxmlformats-officedocument.presentationml.comment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1"/>
  </p:notesMasterIdLst>
  <p:handoutMasterIdLst>
    <p:handoutMasterId r:id="rId32"/>
  </p:handoutMasterIdLst>
  <p:sldIdLst>
    <p:sldId id="303" r:id="rId2"/>
    <p:sldId id="278" r:id="rId3"/>
    <p:sldId id="279" r:id="rId4"/>
    <p:sldId id="300" r:id="rId5"/>
    <p:sldId id="280" r:id="rId6"/>
    <p:sldId id="301" r:id="rId7"/>
    <p:sldId id="304" r:id="rId8"/>
    <p:sldId id="282" r:id="rId9"/>
    <p:sldId id="305" r:id="rId10"/>
    <p:sldId id="302" r:id="rId11"/>
    <p:sldId id="283" r:id="rId12"/>
    <p:sldId id="284" r:id="rId13"/>
    <p:sldId id="285" r:id="rId14"/>
    <p:sldId id="306" r:id="rId15"/>
    <p:sldId id="286" r:id="rId16"/>
    <p:sldId id="307" r:id="rId17"/>
    <p:sldId id="288" r:id="rId18"/>
    <p:sldId id="308" r:id="rId19"/>
    <p:sldId id="290" r:id="rId20"/>
    <p:sldId id="309" r:id="rId21"/>
    <p:sldId id="292" r:id="rId22"/>
    <p:sldId id="310" r:id="rId23"/>
    <p:sldId id="294" r:id="rId24"/>
    <p:sldId id="295" r:id="rId25"/>
    <p:sldId id="299" r:id="rId26"/>
    <p:sldId id="312" r:id="rId27"/>
    <p:sldId id="296" r:id="rId28"/>
    <p:sldId id="297" r:id="rId29"/>
    <p:sldId id="311"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 charset="0"/>
        <a:ea typeface="+mn-ea"/>
        <a:cs typeface="+mn-cs"/>
      </a:defRPr>
    </a:lvl5pPr>
    <a:lvl6pPr marL="2286000" algn="l" defTabSz="914400" rtl="0" eaLnBrk="1" latinLnBrk="0" hangingPunct="1">
      <a:defRPr sz="2400" kern="1200">
        <a:solidFill>
          <a:schemeClr val="tx1"/>
        </a:solidFill>
        <a:latin typeface="Times" pitchFamily="1" charset="0"/>
        <a:ea typeface="+mn-ea"/>
        <a:cs typeface="+mn-cs"/>
      </a:defRPr>
    </a:lvl6pPr>
    <a:lvl7pPr marL="2743200" algn="l" defTabSz="914400" rtl="0" eaLnBrk="1" latinLnBrk="0" hangingPunct="1">
      <a:defRPr sz="2400" kern="1200">
        <a:solidFill>
          <a:schemeClr val="tx1"/>
        </a:solidFill>
        <a:latin typeface="Times" pitchFamily="1" charset="0"/>
        <a:ea typeface="+mn-ea"/>
        <a:cs typeface="+mn-cs"/>
      </a:defRPr>
    </a:lvl7pPr>
    <a:lvl8pPr marL="3200400" algn="l" defTabSz="914400" rtl="0" eaLnBrk="1" latinLnBrk="0" hangingPunct="1">
      <a:defRPr sz="2400" kern="1200">
        <a:solidFill>
          <a:schemeClr val="tx1"/>
        </a:solidFill>
        <a:latin typeface="Times" pitchFamily="1" charset="0"/>
        <a:ea typeface="+mn-ea"/>
        <a:cs typeface="+mn-cs"/>
      </a:defRPr>
    </a:lvl8pPr>
    <a:lvl9pPr marL="3657600" algn="l" defTabSz="914400" rtl="0" eaLnBrk="1" latinLnBrk="0" hangingPunct="1">
      <a:defRPr sz="2400" kern="1200">
        <a:solidFill>
          <a:schemeClr val="tx1"/>
        </a:solidFill>
        <a:latin typeface="Times" pitchFamily="1"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lmar User" initials="D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2141A9"/>
    <a:srgbClr val="6C18B0"/>
    <a:srgbClr val="ED181E"/>
    <a:srgbClr val="1822CD"/>
    <a:srgbClr val="FFEA18"/>
    <a:srgbClr val="767CEF"/>
    <a:srgbClr val="FFE957"/>
    <a:srgbClr val="0A51A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31" autoAdjust="0"/>
  </p:normalViewPr>
  <p:slideViewPr>
    <p:cSldViewPr snapToGrid="0">
      <p:cViewPr>
        <p:scale>
          <a:sx n="66" d="100"/>
          <a:sy n="66" d="100"/>
        </p:scale>
        <p:origin x="-636"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3-02-04T09:59:39.650" idx="1">
    <p:pos x="10" y="10"/>
    <p:text>This figure was inserted on last slide.  Is there some reason for it to be repeated?</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3-02-04T10:01:16.870" idx="2">
    <p:pos x="10" y="10"/>
    <p:text>This slide needs to be trimmed just a bit.  Can we do without the abbreviations to get rid of last line?  It is not good practice to reduce font.</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3-02-04T10:01:16.870" idx="2">
    <p:pos x="10" y="10"/>
    <p:text>This slide needs to be trimmed just a bit.  Can we do without the abbreviations to get rid of last line?  It is not good practice to reduce font.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228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228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228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7AE0904-A016-4C17-81AA-01EA64AB43D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266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2662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66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A77EE32-DA0D-4298-9EFB-989B5B84652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AF34E-F2C5-43C7-84C2-5EC6B91427B8}" type="slidenum">
              <a:rPr lang="en-US"/>
              <a:pPr/>
              <a:t>1</a:t>
            </a:fld>
            <a:endParaRPr lang="en-US"/>
          </a:p>
        </p:txBody>
      </p:sp>
      <p:sp>
        <p:nvSpPr>
          <p:cNvPr id="123906" name="Rectangle 2"/>
          <p:cNvSpPr>
            <a:spLocks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2CCB1E-789B-42FD-B703-91D4C27672FC}" type="slidenum">
              <a:rPr lang="en-US"/>
              <a:pPr/>
              <a:t>10</a:t>
            </a:fld>
            <a:endParaRPr lang="en-US"/>
          </a:p>
        </p:txBody>
      </p:sp>
      <p:sp>
        <p:nvSpPr>
          <p:cNvPr id="100354" name="Rectangle 2"/>
          <p:cNvSpPr>
            <a:spLocks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a:t>Lucy Beaman Hobbs was the first woman to graduate from a recognized dental school. She earned her degree from Robert Tanner Freeman who was the first African-American man to graduate with a dental degree. Eleven years later Ida Gray became the first African- American woman to earn a dental degree.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29EE35-5276-40CC-85D5-DD47FEC494BD}" type="slidenum">
              <a:rPr lang="en-US"/>
              <a:pPr/>
              <a:t>11</a:t>
            </a:fld>
            <a:endParaRPr lang="en-US"/>
          </a:p>
        </p:txBody>
      </p:sp>
      <p:sp>
        <p:nvSpPr>
          <p:cNvPr id="82946" name="Rectangle 2"/>
          <p:cNvSpPr>
            <a:spLocks noChangeArrowheads="1" noTextEdit="1"/>
          </p:cNvSpPr>
          <p:nvPr>
            <p:ph type="sldImg"/>
          </p:nvPr>
        </p:nvSpPr>
        <p:spPr>
          <a:ln/>
        </p:spPr>
      </p:sp>
      <p:sp>
        <p:nvSpPr>
          <p:cNvPr id="82947" name="Rectangle 3"/>
          <p:cNvSpPr>
            <a:spLocks noGrp="1" noChangeArrowheads="1"/>
          </p:cNvSpPr>
          <p:nvPr>
            <p:ph type="body" idx="1"/>
          </p:nvPr>
        </p:nvSpPr>
        <p:spPr/>
        <p:txBody>
          <a:bodyPr/>
          <a:lstStyle/>
          <a:p>
            <a:r>
              <a:rPr lang="en-US"/>
              <a:t>Hayden and Harris had strong beliefs in the need for sharing information within the dental profession. They played a big part in founding a national organization for dentists in the United States. Their initial organization evolved into what is now known as the American Dental Association.  One of the earliest journals in the field of dentistry was the American Journal of Dental Science created by Harris. </a:t>
            </a:r>
          </a:p>
          <a:p>
            <a:endParaRPr lang="en-US"/>
          </a:p>
          <a:p>
            <a:r>
              <a:rPr lang="en-US"/>
              <a:t>The ADA today has organizations in each state; each has a set of ADA-approved bylaws. The official publication of the ADA is the American Journal of Dental Science.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E84A85-50E4-4565-B757-1C7338AB1804}" type="slidenum">
              <a:rPr lang="en-US"/>
              <a:pPr/>
              <a:t>12</a:t>
            </a:fld>
            <a:endParaRPr lang="en-US"/>
          </a:p>
        </p:txBody>
      </p:sp>
      <p:sp>
        <p:nvSpPr>
          <p:cNvPr id="83970" name="Rectangle 2"/>
          <p:cNvSpPr>
            <a:spLocks noChangeArrowheads="1" noTextEdit="1"/>
          </p:cNvSpPr>
          <p:nvPr>
            <p:ph type="sldImg"/>
          </p:nvPr>
        </p:nvSpPr>
        <p:spPr>
          <a:ln/>
        </p:spPr>
      </p:sp>
      <p:sp>
        <p:nvSpPr>
          <p:cNvPr id="83971" name="Rectangle 3"/>
          <p:cNvSpPr>
            <a:spLocks noGrp="1" noChangeArrowheads="1"/>
          </p:cNvSpPr>
          <p:nvPr>
            <p:ph type="body" idx="1"/>
          </p:nvPr>
        </p:nvSpPr>
        <p:spPr/>
        <p:txBody>
          <a:bodyPr/>
          <a:lstStyle/>
          <a:p>
            <a:r>
              <a:rPr lang="en-US"/>
              <a:t>The overall patient experience and the efficiency of the dental office depends on the team and how well they perform their specific skills, roles, and responsibilities.</a:t>
            </a:r>
          </a:p>
          <a:p>
            <a:r>
              <a:rPr lang="en-US"/>
              <a:t>Dentists have three to four years of undergraduate work and an additional four or five years of dental school. Dentists may specialize in various areas such as: </a:t>
            </a:r>
          </a:p>
          <a:p>
            <a:r>
              <a:rPr lang="en-US"/>
              <a:t>				public health, endodontics, oral and maxillofacial pathology, oral and maxillofacial surgery, oral and maxillofacial 					radiology, orthodontics, pediatrics, periodontics, and prosthodontics. </a:t>
            </a:r>
          </a:p>
          <a:p>
            <a:endParaRPr lang="en-US"/>
          </a:p>
          <a:p>
            <a:r>
              <a:rPr lang="en-US"/>
              <a:t>Dental hygienists receive two or four year degrees and specialize in providing prophylaxis.</a:t>
            </a:r>
          </a:p>
          <a:p>
            <a:endParaRPr lang="en-US"/>
          </a:p>
          <a:p>
            <a:r>
              <a:rPr lang="en-US"/>
              <a:t>Dental laboratory technicians may have two year degrees, but often are trained on the job with no formal educational experiences. They may or may not work within the dental office. </a:t>
            </a:r>
          </a:p>
          <a:p>
            <a:endParaRPr lang="en-US"/>
          </a:p>
          <a:p>
            <a:r>
              <a:rPr lang="en-US"/>
              <a:t>Dental assistants generally have a year of training and are employed to aid the dentist to care for more patients efficiently and effectively. </a:t>
            </a:r>
          </a:p>
          <a:p>
            <a:endParaRPr lang="en-US"/>
          </a:p>
          <a:p>
            <a:r>
              <a:rPr lang="en-US"/>
              <a:t>Support staff may consist of service technicians, sales representatives, administrative assistants.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9A782-DB79-49B9-B771-EBD818A6E03C}" type="slidenum">
              <a:rPr lang="en-US"/>
              <a:pPr/>
              <a:t>13</a:t>
            </a:fld>
            <a:endParaRPr lang="en-US"/>
          </a:p>
        </p:txBody>
      </p:sp>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a:t>A dentist should expect two or more additional years of postgraduate education in an approved specialized training area.</a:t>
            </a:r>
          </a:p>
          <a:p>
            <a:r>
              <a:rPr lang="en-US"/>
              <a:t>Each state has their own regulations the dentist and dental team are responsible to follow. In order for a dentist to practice in a specific state they must first pass a written and clinical exam for that state.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4A13B0-65E8-4250-94DE-43CA4D59E38B}" type="slidenum">
              <a:rPr lang="en-US"/>
              <a:pPr/>
              <a:t>14</a:t>
            </a:fld>
            <a:endParaRPr lang="en-US"/>
          </a:p>
        </p:txBody>
      </p:sp>
      <p:sp>
        <p:nvSpPr>
          <p:cNvPr id="109570" name="Rectangle 2"/>
          <p:cNvSpPr>
            <a:spLocks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A83052-6CEC-4D00-A092-9E2C32D5642C}" type="slidenum">
              <a:rPr lang="en-US"/>
              <a:pPr/>
              <a:t>15</a:t>
            </a:fld>
            <a:endParaRPr lang="en-US"/>
          </a:p>
        </p:txBody>
      </p:sp>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p:txBody>
          <a:bodyPr/>
          <a:lstStyle/>
          <a:p>
            <a:r>
              <a:rPr lang="en-US"/>
              <a:t>There are nine specialties that the ADA recognizes.</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B07BF4-60DB-4D99-98E7-E61FFC05F959}" type="slidenum">
              <a:rPr lang="en-US"/>
              <a:pPr/>
              <a:t>16</a:t>
            </a:fld>
            <a:endParaRPr lang="en-US"/>
          </a:p>
        </p:txBody>
      </p:sp>
      <p:sp>
        <p:nvSpPr>
          <p:cNvPr id="111618" name="Rectangle 2"/>
          <p:cNvSpPr>
            <a:spLocks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n-US"/>
              <a:t>A patient would go to an Endodontist for a root canal.</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8CBC0E-93B6-48F9-B708-0EEEE3550624}" type="slidenum">
              <a:rPr lang="en-US"/>
              <a:pPr/>
              <a:t>17</a:t>
            </a:fld>
            <a:endParaRPr lang="en-US"/>
          </a:p>
        </p:txBody>
      </p:sp>
      <p:sp>
        <p:nvSpPr>
          <p:cNvPr id="87042" name="Rectangle 2"/>
          <p:cNvSpPr>
            <a:spLocks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US"/>
              <a:t>A patient would be referred to an oral pathologist for extensive treatment and diagnosis of a lesion.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76C5EC-CB41-45C5-91A2-5B34641979BE}" type="slidenum">
              <a:rPr lang="en-US"/>
              <a:pPr/>
              <a:t>18</a:t>
            </a:fld>
            <a:endParaRPr lang="en-US"/>
          </a:p>
        </p:txBody>
      </p:sp>
      <p:sp>
        <p:nvSpPr>
          <p:cNvPr id="113666" name="Rectangle 2"/>
          <p:cNvSpPr>
            <a:spLocks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F7075-6DF5-44D3-9380-0AD51226381E}" type="slidenum">
              <a:rPr lang="en-US"/>
              <a:pPr/>
              <a:t>19</a:t>
            </a:fld>
            <a:endParaRPr lang="en-US"/>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n-US"/>
              <a:t>When a patient is having their wisdom teeth pulled they would be referred to a maxillofacial surgeon.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2E6C93-C2C1-4AEF-A954-B36FA6F74766}" type="slidenum">
              <a:rPr lang="en-US"/>
              <a:pPr/>
              <a:t>2</a:t>
            </a:fld>
            <a:endParaRPr lang="en-US"/>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a:xfrm>
            <a:off x="685800" y="4343400"/>
            <a:ext cx="5486400" cy="4114800"/>
          </a:xfrm>
        </p:spPr>
        <p:txBody>
          <a:bodyPr/>
          <a:lstStyle/>
          <a:p>
            <a:r>
              <a:rPr lang="en-US"/>
              <a:t>Herodotus was a Greek historian who acknowledged the specializations of physicians in particular areas of medicine such as dentistry. The earliest dentist of record was Hesi-Re of Egypt who practiced around 3000  B.C. Dentistry in the early times consisted of removing teeth when pain occurred. There was some evidence of drilling holes to relieve an abscessed tooth.</a:t>
            </a:r>
          </a:p>
          <a:p>
            <a:r>
              <a:rPr lang="en-US"/>
              <a:t>During these early times stones would get mixed in with food. Chewing grit in food would cause severe wear of the biting surfaces of teeth and possible pulp exposure.</a:t>
            </a:r>
          </a:p>
          <a:p>
            <a:r>
              <a:rPr lang="en-US"/>
              <a:t>The Oath of Hippocrates written by the father of medicine, Hippocrates, is still used in today's medical and dental professions as a standard of care that all in the profession are expected to uphold. </a:t>
            </a:r>
          </a:p>
          <a:p>
            <a:r>
              <a:rPr lang="en-US"/>
              <a:t>Aristotle helped bring attention to the importance of oral hygiene.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1709D7-8BF6-493C-BFC2-188F60F4EE8E}" type="slidenum">
              <a:rPr lang="en-US"/>
              <a:pPr/>
              <a:t>20</a:t>
            </a:fld>
            <a:endParaRPr lang="en-US"/>
          </a:p>
        </p:txBody>
      </p:sp>
      <p:sp>
        <p:nvSpPr>
          <p:cNvPr id="115714" name="Rectangle 2"/>
          <p:cNvSpPr>
            <a:spLocks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t>An orthodontist applies braces for patients who need their teeth straightened.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F0E719-CCA5-4040-9B1E-387A712E9F3C}" type="slidenum">
              <a:rPr lang="en-US"/>
              <a:pPr/>
              <a:t>21</a:t>
            </a:fld>
            <a:endParaRPr lang="en-US"/>
          </a:p>
        </p:txBody>
      </p:sp>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US"/>
              <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FAD2A3-8855-4980-9BB3-4A0A96D09B7A}" type="slidenum">
              <a:rPr lang="en-US"/>
              <a:pPr/>
              <a:t>22</a:t>
            </a:fld>
            <a:endParaRPr lang="en-US"/>
          </a:p>
        </p:txBody>
      </p:sp>
      <p:sp>
        <p:nvSpPr>
          <p:cNvPr id="117762" name="Rectangle 2"/>
          <p:cNvSpPr>
            <a:spLocks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a:t>A periodontist treats patients who have plaque and calculus buildup and have lost some of the bone around the tooth.</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05577F-9CC6-405F-B334-2BF6ADDC3A20}" type="slidenum">
              <a:rPr lang="en-US"/>
              <a:pPr/>
              <a:t>23</a:t>
            </a:fld>
            <a:endParaRPr lang="en-US"/>
          </a:p>
        </p:txBody>
      </p:sp>
      <p:sp>
        <p:nvSpPr>
          <p:cNvPr id="90114" name="Rectangle 2"/>
          <p:cNvSpPr>
            <a:spLocks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a:t>This area of specialty includes the replacement of missing teeth through artificial means.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847199-37FF-4EDD-84EC-5C26A9E8A823}" type="slidenum">
              <a:rPr lang="en-US"/>
              <a:pPr/>
              <a:t>24</a:t>
            </a:fld>
            <a:endParaRPr lang="en-US"/>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Irene Morgan was the first dental assistant to be trained in dental hygiene. She was trained by Dr Fones.</a:t>
            </a:r>
          </a:p>
          <a:p>
            <a:r>
              <a:rPr lang="en-US"/>
              <a:t>Duties performed by dental hygienists include: removal of plaque, stains, and calculus from the teeth, along with patient education.</a:t>
            </a:r>
          </a:p>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4E123F-974B-4752-A4EF-2C0246F93B49}" type="slidenum">
              <a:rPr lang="en-US"/>
              <a:pPr/>
              <a:t>25</a:t>
            </a:fld>
            <a:endParaRPr lang="en-US"/>
          </a:p>
        </p:txBody>
      </p:sp>
      <p:sp>
        <p:nvSpPr>
          <p:cNvPr id="92162" name="Rectangle 2"/>
          <p:cNvSpPr>
            <a:spLocks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a:t>Dental laboratory technicians may work in the office or in a privately owned dental laboratory.</a:t>
            </a:r>
          </a:p>
          <a:p>
            <a:r>
              <a:rPr lang="en-US"/>
              <a:t>Dr. William H. Stowe, a dentist, and Frank F. Eddy, a toolmaker, were the first to open a commercial dental laboratory in Boston in 1883.</a:t>
            </a:r>
          </a:p>
          <a:p>
            <a:r>
              <a:rPr lang="en-US"/>
              <a:t>The commercial dental laboratories provide such services as fabricating gold and porcelain restorations and partial and full dentures.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9DCE3-2101-4C2D-89F2-E25757960747}" type="slidenum">
              <a:rPr lang="en-US"/>
              <a:pPr/>
              <a:t>26</a:t>
            </a:fld>
            <a:endParaRPr lang="en-US"/>
          </a:p>
        </p:txBody>
      </p:sp>
      <p:sp>
        <p:nvSpPr>
          <p:cNvPr id="121858" name="Rectangle 2"/>
          <p:cNvSpPr>
            <a:spLocks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967BA-44D2-4A9F-8EBF-4A70D6805E90}" type="slidenum">
              <a:rPr lang="en-US"/>
              <a:pPr/>
              <a:t>27</a:t>
            </a:fld>
            <a:endParaRPr lang="en-US"/>
          </a:p>
        </p:txBody>
      </p:sp>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a:t>Once the public accepted a female working in a dental office, women were then able to go to the dentist without being accompanied by their husbands or a maiden aunt.</a:t>
            </a:r>
          </a:p>
          <a:p>
            <a:r>
              <a:rPr lang="en-US"/>
              <a:t>Today, depending on the state and their dental practice act, the dental assistant performs such duties as: placing retraction cord and dental dams, to extraoral procedures such as patient education.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659FE2-2FEB-4D7E-A5DC-15E4307A11A1}" type="slidenum">
              <a:rPr lang="en-US"/>
              <a:pPr/>
              <a:t>28</a:t>
            </a:fld>
            <a:endParaRPr lang="en-US"/>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a:t>In 1947, a 104 hour course was developed to give credentials to assistants who passed the written and clinical exams. If the dental assistant passes the exams they can then have the title of certified dental assistant (CDA). Some states require this certification in order to perform expanded functions.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6003E5-160B-4B03-8A69-02EA19484C94}" type="slidenum">
              <a:rPr lang="en-US"/>
              <a:pPr/>
              <a:t>29</a:t>
            </a:fld>
            <a:endParaRPr lang="en-US"/>
          </a:p>
        </p:txBody>
      </p:sp>
      <p:sp>
        <p:nvSpPr>
          <p:cNvPr id="119810" name="Rectangle 2"/>
          <p:cNvSpPr>
            <a:spLocks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a:t>The American Dental Assistants Association was founded on four principles: education, efficiency, service, and loyalty.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3EFB38-16C6-4680-85D8-8E5733C82F98}" type="slidenum">
              <a:rPr lang="en-US"/>
              <a:pPr/>
              <a:t>3</a:t>
            </a:fld>
            <a:endParaRPr lang="en-US"/>
          </a:p>
        </p:txBody>
      </p:sp>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US"/>
              <a:t>Guy de Chauliac wrote hygienic rules for oral hygiene. Many of these rules are still in use today because they were based on sound logic, such as sticky, sweet foods can increase dental decay.</a:t>
            </a:r>
          </a:p>
          <a:p>
            <a:endParaRPr lang="en-US"/>
          </a:p>
          <a:p>
            <a:r>
              <a:rPr lang="en-US"/>
              <a:t>Leonardo da Vinci dissected the human skull and drew illustrations of his findings. These drawings contributed to the dental profession by making the distinction between premolars and molars.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683E36-79D9-4F67-8A7D-67EF312B82E4}" type="slidenum">
              <a:rPr lang="en-US"/>
              <a:pPr/>
              <a:t>4</a:t>
            </a:fld>
            <a:endParaRPr lang="en-US"/>
          </a:p>
        </p:txBody>
      </p:sp>
      <p:sp>
        <p:nvSpPr>
          <p:cNvPr id="96258" name="Rectangle 2"/>
          <p:cNvSpPr>
            <a:spLocks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Pierre Fauchard has been referred to as the founder of modern dentistry. He was the first to gather all known information about dentistry and organize it in a book with step-by-step pictures for each procedure. He believed that hormonal imbalance caused caries (his term for decay). He treated teeth by removing caries and by rebuilding the teeth with materials such as lead, tin, and gold. He used dental prosthesis and implants to restore teeth and used wires and devices to straighten teeth. </a:t>
            </a:r>
          </a:p>
          <a:p>
            <a:endParaRPr lang="en-US"/>
          </a:p>
          <a:p>
            <a:r>
              <a:rPr lang="en-US"/>
              <a:t>Wilhelm Conrad Roentgen helped dentists further their knowledge of the oral cavity and its diseases by discovering X-rays.</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9F6EF7-CFCE-497A-8C6D-64CD5F8B8242}" type="slidenum">
              <a:rPr lang="en-US"/>
              <a:pPr/>
              <a:t>5</a:t>
            </a:fld>
            <a:endParaRPr lang="en-US"/>
          </a:p>
        </p:txBody>
      </p:sp>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p:txBody>
          <a:bodyPr/>
          <a:lstStyle/>
          <a:p>
            <a:r>
              <a:rPr lang="en-US"/>
              <a:t>Robert Woofendale came to the United States from England and began advertising dental services. Shortly after his arrival, John Baker also began advertising about fillings and artificial teeth. John Baker was well known and one of the dentists who treated George Washington.</a:t>
            </a:r>
          </a:p>
          <a:p>
            <a:r>
              <a:rPr lang="en-US"/>
              <a:t>John Greenwood was a well respected dental practitioner and a proponent that children should care for their teeth. He made George Washington's last set of dentures. The dentures were made of ivory and gold and had two springs holding them together.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C570B6-272B-42E0-9431-53B733CC0CC7}" type="slidenum">
              <a:rPr lang="en-US"/>
              <a:pPr/>
              <a:t>6</a:t>
            </a:fld>
            <a:endParaRPr lang="en-US"/>
          </a:p>
        </p:txBody>
      </p:sp>
      <p:sp>
        <p:nvSpPr>
          <p:cNvPr id="98306" name="Rectangle 2"/>
          <p:cNvSpPr>
            <a:spLocks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a:t>Paul Revere contributed to dentistry by making artificial teeth and surgical instruments. He may have trained dentists in the late 1700s. </a:t>
            </a:r>
          </a:p>
          <a:p>
            <a:r>
              <a:rPr lang="en-US"/>
              <a:t>The dental chair with an arm extension to hold dental instruments and an adjustable head rest was a major contribution to dentistry by Josiah Flagg. Josiah Flagg was a skilled surgeon and performed corrective procedures such as cleft lips, orthodontics, and endodontics.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83D90-DB76-42C1-90D7-465C83F8B118}" type="slidenum">
              <a:rPr lang="en-US"/>
              <a:pPr/>
              <a:t>7</a:t>
            </a:fld>
            <a:endParaRPr lang="en-US"/>
          </a:p>
        </p:txBody>
      </p:sp>
      <p:sp>
        <p:nvSpPr>
          <p:cNvPr id="105474" name="Rectangle 2"/>
          <p:cNvSpPr>
            <a:spLocks noChangeArrowheads="1" noTextEdit="1"/>
          </p:cNvSpPr>
          <p:nvPr>
            <p:ph type="sldImg"/>
          </p:nvPr>
        </p:nvSpPr>
        <p:spPr>
          <a:ln/>
        </p:spPr>
      </p:sp>
      <p:sp>
        <p:nvSpPr>
          <p:cNvPr id="105475" name="Rectangle 3"/>
          <p:cNvSpPr>
            <a:spLocks noGrp="1" noChangeArrowheads="1"/>
          </p:cNvSpPr>
          <p:nvPr>
            <p:ph type="body" idx="1"/>
          </p:nvPr>
        </p:nvSpPr>
        <p:spPr/>
        <p:txBody>
          <a:bodyPr/>
          <a:lstStyle/>
          <a:p>
            <a:r>
              <a:rPr lang="en-US"/>
              <a:t>In the 1800s, dental materials improved. Dentists were more educated and new techniques were developed. This is the time that James B. Morrison manufactured the first dental engine with a functioning handpiece, motor, and foot-treadle.</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FF608D-276B-4124-878D-39028F221E2E}" type="slidenum">
              <a:rPr lang="en-US"/>
              <a:pPr/>
              <a:t>8</a:t>
            </a:fld>
            <a:endParaRPr lang="en-US"/>
          </a:p>
        </p:txBody>
      </p:sp>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a:t>With the efforts of Horace H. Hayden and Chapin A. Harris the Baltimore College of Dental Surgery was founded in 1840. It was the first dental college in the world. Both Hayden and Harris contributed to the knowledge and literature of the dental profession. </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B221FA-D620-4EC2-B981-E635C41D3251}" type="slidenum">
              <a:rPr lang="en-US"/>
              <a:pPr/>
              <a:t>9</a:t>
            </a:fld>
            <a:endParaRPr lang="en-US"/>
          </a:p>
        </p:txBody>
      </p:sp>
      <p:sp>
        <p:nvSpPr>
          <p:cNvPr id="107522" name="Rectangle 2"/>
          <p:cNvSpPr>
            <a:spLocks noChangeArrowheads="1" noTextEdit="1"/>
          </p:cNvSpPr>
          <p:nvPr>
            <p:ph type="sldImg"/>
          </p:nvPr>
        </p:nvSpPr>
        <p:spPr>
          <a:ln/>
        </p:spPr>
      </p:sp>
      <p:sp>
        <p:nvSpPr>
          <p:cNvPr id="107523" name="Rectangle 3"/>
          <p:cNvSpPr>
            <a:spLocks noGrp="1" noChangeArrowheads="1"/>
          </p:cNvSpPr>
          <p:nvPr>
            <p:ph type="body" idx="1"/>
          </p:nvPr>
        </p:nvSpPr>
        <p:spPr/>
        <p:txBody>
          <a:bodyPr/>
          <a:lstStyle/>
          <a:p>
            <a:r>
              <a:rPr lang="en-US"/>
              <a:t>Dr. Black continued educational contributions to the dental profession and is credited with a classification system of dental caries. He developed many instruments and machines for use in the dental profession.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03" name="Rectangle 3"/>
          <p:cNvSpPr>
            <a:spLocks noGrp="1" noChangeArrowheads="1"/>
          </p:cNvSpPr>
          <p:nvPr>
            <p:ph type="ctrTitle"/>
          </p:nvPr>
        </p:nvSpPr>
        <p:spPr>
          <a:xfrm>
            <a:off x="7315200" y="457200"/>
            <a:ext cx="1524000" cy="1295400"/>
          </a:xfrm>
        </p:spPr>
        <p:txBody>
          <a:bodyPr/>
          <a:lstStyle>
            <a:lvl1pPr>
              <a:defRPr sz="8000">
                <a:solidFill>
                  <a:srgbClr val="FFDC2F"/>
                </a:solidFill>
              </a:defRPr>
            </a:lvl1pPr>
          </a:lstStyle>
          <a:p>
            <a:r>
              <a:rPr lang="en-US"/>
              <a:t>12</a:t>
            </a:r>
          </a:p>
        </p:txBody>
      </p:sp>
      <p:sp>
        <p:nvSpPr>
          <p:cNvPr id="102404" name="Rectangle 4"/>
          <p:cNvSpPr>
            <a:spLocks noGrp="1" noChangeArrowheads="1"/>
          </p:cNvSpPr>
          <p:nvPr>
            <p:ph type="subTitle" idx="1"/>
          </p:nvPr>
        </p:nvSpPr>
        <p:spPr>
          <a:xfrm>
            <a:off x="0" y="3200400"/>
            <a:ext cx="9144000" cy="1050925"/>
          </a:xfrm>
        </p:spPr>
        <p:txBody>
          <a:bodyPr wrap="none" tIns="0" bIns="0" anchorCtr="1"/>
          <a:lstStyle>
            <a:lvl1pPr marL="0" indent="0" algn="ctr">
              <a:buFontTx/>
              <a:buNone/>
              <a:defRPr sz="4800">
                <a:solidFill>
                  <a:srgbClr val="FFDC2F"/>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50B5998-9EC6-4260-97CF-08E8EC84491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6769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6BCC28C-8307-476A-AD6F-6F7B82DA6E7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1A2C742-F968-4AEE-8BD5-72CA465C95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C9873BF9-9D9A-4C63-AFCA-9854EC5F0F2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3DF5E7D2-2944-4681-B037-8850F78ABDA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E113F91-BA6A-432D-8F43-56B05B31F15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4967E4F-496E-4E11-BC38-D19457E97A1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6A3867C-48DE-48D3-BDD4-B40C2AF5A71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B5306DD-5F20-4F09-B29E-DE250FD27E5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C50867F-242A-48F4-A394-1797F4E1353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1379" name="Rectangle 3"/>
          <p:cNvSpPr>
            <a:spLocks noGrp="1" noChangeArrowheads="1"/>
          </p:cNvSpPr>
          <p:nvPr>
            <p:ph type="title"/>
          </p:nvPr>
        </p:nvSpPr>
        <p:spPr bwMode="auto">
          <a:xfrm>
            <a:off x="685800" y="914400"/>
            <a:ext cx="7772400" cy="914400"/>
          </a:xfrm>
          <a:prstGeom prst="rect">
            <a:avLst/>
          </a:prstGeom>
          <a:noFill/>
          <a:ln w="9525">
            <a:noFill/>
            <a:miter lim="800000"/>
            <a:headEnd/>
            <a:tailEnd/>
          </a:ln>
          <a:effectLst/>
        </p:spPr>
        <p:txBody>
          <a:bodyPr vert="horz" wrap="square" lIns="0" tIns="0" rIns="0" bIns="0" numCol="1" anchor="t" anchorCtr="1" compatLnSpc="1">
            <a:prstTxWarp prst="textNoShape">
              <a:avLst/>
            </a:prstTxWarp>
          </a:bodyPr>
          <a:lstStyle/>
          <a:p>
            <a:pPr lvl="0"/>
            <a:r>
              <a:rPr lang="en-US" smtClean="0"/>
              <a:t>Click to edit Master title style</a:t>
            </a:r>
          </a:p>
        </p:txBody>
      </p:sp>
      <p:sp>
        <p:nvSpPr>
          <p:cNvPr id="101380" name="Rectangle 4"/>
          <p:cNvSpPr>
            <a:spLocks noGrp="1" noChangeArrowheads="1"/>
          </p:cNvSpPr>
          <p:nvPr>
            <p:ph type="body" idx="1"/>
          </p:nvPr>
        </p:nvSpPr>
        <p:spPr bwMode="auto">
          <a:xfrm>
            <a:off x="685800" y="1981200"/>
            <a:ext cx="7772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1381" name="Rectangle 5"/>
          <p:cNvSpPr>
            <a:spLocks noGrp="1" noChangeArrowheads="1"/>
          </p:cNvSpPr>
          <p:nvPr>
            <p:ph type="sldNum" sz="quarter" idx="4"/>
          </p:nvPr>
        </p:nvSpPr>
        <p:spPr bwMode="auto">
          <a:xfrm>
            <a:off x="6553200" y="61341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849B6A3-FAF0-41E8-A4C4-304F8F65B26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ctr" rtl="0" fontAlgn="base">
        <a:spcBef>
          <a:spcPct val="0"/>
        </a:spcBef>
        <a:spcAft>
          <a:spcPct val="0"/>
        </a:spcAft>
        <a:defRPr sz="4000">
          <a:solidFill>
            <a:srgbClr val="003AFF"/>
          </a:solidFill>
          <a:latin typeface="+mj-lt"/>
          <a:ea typeface="+mj-ea"/>
          <a:cs typeface="+mj-cs"/>
        </a:defRPr>
      </a:lvl1pPr>
      <a:lvl2pPr algn="ctr" rtl="0" fontAlgn="base">
        <a:spcBef>
          <a:spcPct val="0"/>
        </a:spcBef>
        <a:spcAft>
          <a:spcPct val="0"/>
        </a:spcAft>
        <a:defRPr sz="4000">
          <a:solidFill>
            <a:srgbClr val="003AFF"/>
          </a:solidFill>
          <a:latin typeface="Arial" charset="0"/>
        </a:defRPr>
      </a:lvl2pPr>
      <a:lvl3pPr algn="ctr" rtl="0" fontAlgn="base">
        <a:spcBef>
          <a:spcPct val="0"/>
        </a:spcBef>
        <a:spcAft>
          <a:spcPct val="0"/>
        </a:spcAft>
        <a:defRPr sz="4000">
          <a:solidFill>
            <a:srgbClr val="003AFF"/>
          </a:solidFill>
          <a:latin typeface="Arial" charset="0"/>
        </a:defRPr>
      </a:lvl3pPr>
      <a:lvl4pPr algn="ctr" rtl="0" fontAlgn="base">
        <a:spcBef>
          <a:spcPct val="0"/>
        </a:spcBef>
        <a:spcAft>
          <a:spcPct val="0"/>
        </a:spcAft>
        <a:defRPr sz="4000">
          <a:solidFill>
            <a:srgbClr val="003AFF"/>
          </a:solidFill>
          <a:latin typeface="Arial" charset="0"/>
        </a:defRPr>
      </a:lvl4pPr>
      <a:lvl5pPr algn="ctr" rtl="0" fontAlgn="base">
        <a:spcBef>
          <a:spcPct val="0"/>
        </a:spcBef>
        <a:spcAft>
          <a:spcPct val="0"/>
        </a:spcAft>
        <a:defRPr sz="4000">
          <a:solidFill>
            <a:srgbClr val="003AFF"/>
          </a:solidFill>
          <a:latin typeface="Arial" charset="0"/>
        </a:defRPr>
      </a:lvl5pPr>
      <a:lvl6pPr marL="457200" algn="ctr" rtl="0" fontAlgn="base">
        <a:spcBef>
          <a:spcPct val="0"/>
        </a:spcBef>
        <a:spcAft>
          <a:spcPct val="0"/>
        </a:spcAft>
        <a:defRPr sz="4000">
          <a:solidFill>
            <a:srgbClr val="003AFF"/>
          </a:solidFill>
          <a:latin typeface="Arial" charset="0"/>
        </a:defRPr>
      </a:lvl6pPr>
      <a:lvl7pPr marL="914400" algn="ctr" rtl="0" fontAlgn="base">
        <a:spcBef>
          <a:spcPct val="0"/>
        </a:spcBef>
        <a:spcAft>
          <a:spcPct val="0"/>
        </a:spcAft>
        <a:defRPr sz="4000">
          <a:solidFill>
            <a:srgbClr val="003AFF"/>
          </a:solidFill>
          <a:latin typeface="Arial" charset="0"/>
        </a:defRPr>
      </a:lvl7pPr>
      <a:lvl8pPr marL="1371600" algn="ctr" rtl="0" fontAlgn="base">
        <a:spcBef>
          <a:spcPct val="0"/>
        </a:spcBef>
        <a:spcAft>
          <a:spcPct val="0"/>
        </a:spcAft>
        <a:defRPr sz="4000">
          <a:solidFill>
            <a:srgbClr val="003AFF"/>
          </a:solidFill>
          <a:latin typeface="Arial" charset="0"/>
        </a:defRPr>
      </a:lvl8pPr>
      <a:lvl9pPr marL="1828800" algn="ctr" rtl="0" fontAlgn="base">
        <a:spcBef>
          <a:spcPct val="0"/>
        </a:spcBef>
        <a:spcAft>
          <a:spcPct val="0"/>
        </a:spcAft>
        <a:defRPr sz="4000">
          <a:solidFill>
            <a:srgbClr val="003AFF"/>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p:txBody>
          <a:bodyPr/>
          <a:lstStyle/>
          <a:p>
            <a:r>
              <a:rPr lang="en-US"/>
              <a:t>1</a:t>
            </a:r>
          </a:p>
        </p:txBody>
      </p:sp>
      <p:sp>
        <p:nvSpPr>
          <p:cNvPr id="103427" name="Rectangle 3"/>
          <p:cNvSpPr>
            <a:spLocks noGrp="1" noChangeArrowheads="1"/>
          </p:cNvSpPr>
          <p:nvPr>
            <p:ph type="subTitle" idx="1"/>
          </p:nvPr>
        </p:nvSpPr>
        <p:spPr>
          <a:xfrm>
            <a:off x="877888" y="3201988"/>
            <a:ext cx="7378700" cy="1711325"/>
          </a:xfrm>
          <a:noFill/>
        </p:spPr>
        <p:txBody>
          <a:bodyPr anchorCtr="0"/>
          <a:lstStyle/>
          <a:p>
            <a:r>
              <a:rPr lang="en-US">
                <a:solidFill>
                  <a:srgbClr val="FFEA18"/>
                </a:solidFill>
              </a:rPr>
              <a:t>Introduction to </a:t>
            </a:r>
          </a:p>
          <a:p>
            <a:r>
              <a:rPr lang="en-US">
                <a:solidFill>
                  <a:srgbClr val="FFEA18"/>
                </a:solidFill>
              </a:rPr>
              <a:t>The Dental Profession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4279F51-42CB-4278-A430-54D16FFD4EC8}" type="slidenum">
              <a:rPr lang="en-US"/>
              <a:pPr/>
              <a:t>10</a:t>
            </a:fld>
            <a:endParaRPr lang="en-US"/>
          </a:p>
        </p:txBody>
      </p:sp>
      <p:sp>
        <p:nvSpPr>
          <p:cNvPr id="99330" name="Rectangle 1026"/>
          <p:cNvSpPr>
            <a:spLocks noGrp="1" noChangeArrowheads="1"/>
          </p:cNvSpPr>
          <p:nvPr>
            <p:ph type="title"/>
          </p:nvPr>
        </p:nvSpPr>
        <p:spPr>
          <a:xfrm>
            <a:off x="685800" y="914400"/>
            <a:ext cx="7835900" cy="1320800"/>
          </a:xfrm>
        </p:spPr>
        <p:txBody>
          <a:bodyPr/>
          <a:lstStyle/>
          <a:p>
            <a:r>
              <a:rPr lang="en-US" sz="4400"/>
              <a:t>Education and </a:t>
            </a:r>
            <a:br>
              <a:rPr lang="en-US" sz="4400"/>
            </a:br>
            <a:r>
              <a:rPr lang="en-US" sz="4400"/>
              <a:t>Organized Dentistry</a:t>
            </a:r>
          </a:p>
        </p:txBody>
      </p:sp>
      <p:sp>
        <p:nvSpPr>
          <p:cNvPr id="99331" name="Rectangle 1027"/>
          <p:cNvSpPr>
            <a:spLocks noGrp="1" noChangeArrowheads="1"/>
          </p:cNvSpPr>
          <p:nvPr>
            <p:ph type="body" idx="1"/>
          </p:nvPr>
        </p:nvSpPr>
        <p:spPr>
          <a:xfrm>
            <a:off x="685800" y="2349500"/>
            <a:ext cx="7772400" cy="3670300"/>
          </a:xfrm>
        </p:spPr>
        <p:txBody>
          <a:bodyPr/>
          <a:lstStyle/>
          <a:p>
            <a:r>
              <a:rPr lang="en-US"/>
              <a:t>Lucy Beaman Hobbs</a:t>
            </a:r>
          </a:p>
          <a:p>
            <a:r>
              <a:rPr lang="en-US"/>
              <a:t>Dr. Robert Tanner Freeman</a:t>
            </a:r>
          </a:p>
          <a:p>
            <a:r>
              <a:rPr lang="en-US"/>
              <a:t>Ida Gray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CE663A5-58B0-4456-8BAA-CEB6012DAAE8}" type="slidenum">
              <a:rPr lang="en-US"/>
              <a:pPr/>
              <a:t>11</a:t>
            </a:fld>
            <a:endParaRPr lang="en-US"/>
          </a:p>
        </p:txBody>
      </p:sp>
      <p:sp>
        <p:nvSpPr>
          <p:cNvPr id="54274" name="Rectangle 2"/>
          <p:cNvSpPr>
            <a:spLocks noGrp="1" noChangeArrowheads="1"/>
          </p:cNvSpPr>
          <p:nvPr>
            <p:ph type="body" idx="1"/>
          </p:nvPr>
        </p:nvSpPr>
        <p:spPr>
          <a:xfrm>
            <a:off x="457200" y="2216150"/>
            <a:ext cx="8229600" cy="3811588"/>
          </a:xfrm>
        </p:spPr>
        <p:txBody>
          <a:bodyPr/>
          <a:lstStyle/>
          <a:p>
            <a:r>
              <a:rPr lang="en-US"/>
              <a:t>American Dental Association</a:t>
            </a:r>
            <a:r>
              <a:rPr lang="en-US" i="1"/>
              <a:t> </a:t>
            </a:r>
            <a:r>
              <a:rPr lang="en-US"/>
              <a:t>(ADA)</a:t>
            </a:r>
          </a:p>
          <a:p>
            <a:pPr lvl="1"/>
            <a:r>
              <a:rPr lang="en-US"/>
              <a:t>Horace Hayden and Chapin Harris organized this nationwide association of dentists</a:t>
            </a:r>
          </a:p>
          <a:p>
            <a:pPr lvl="1"/>
            <a:r>
              <a:rPr lang="en-US" i="1"/>
              <a:t>American Journal of Dental Science</a:t>
            </a:r>
          </a:p>
          <a:p>
            <a:pPr lvl="1"/>
            <a:r>
              <a:rPr lang="en-US"/>
              <a:t>Today, each state has a local or regional ADA branch office </a:t>
            </a:r>
          </a:p>
        </p:txBody>
      </p:sp>
      <p:sp>
        <p:nvSpPr>
          <p:cNvPr id="54277" name="Rectangle 5"/>
          <p:cNvSpPr>
            <a:spLocks noGrp="1" noChangeArrowheads="1"/>
          </p:cNvSpPr>
          <p:nvPr>
            <p:ph type="title"/>
          </p:nvPr>
        </p:nvSpPr>
        <p:spPr>
          <a:xfrm>
            <a:off x="685800" y="914400"/>
            <a:ext cx="7861300" cy="1231900"/>
          </a:xfrm>
          <a:noFill/>
          <a:ln/>
        </p:spPr>
        <p:txBody>
          <a:bodyPr anchor="ctr" anchorCtr="0"/>
          <a:lstStyle/>
          <a:p>
            <a:r>
              <a:rPr lang="en-US" sz="4400"/>
              <a:t>Education and </a:t>
            </a:r>
            <a:br>
              <a:rPr lang="en-US" sz="4400"/>
            </a:br>
            <a:r>
              <a:rPr lang="en-US" sz="4400"/>
              <a:t>Organized Dentistry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4274"/>
                                        </p:tgtEl>
                                        <p:attrNameLst>
                                          <p:attrName>style.visibility</p:attrName>
                                        </p:attrNameLst>
                                      </p:cBhvr>
                                      <p:to>
                                        <p:strVal val="visible"/>
                                      </p:to>
                                    </p:set>
                                    <p:animEffect transition="in" filter="wipe(left)">
                                      <p:cBhvr>
                                        <p:cTn id="7" dur="500"/>
                                        <p:tgtEl>
                                          <p:spTgt spid="54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3A44801-2F5B-4618-AB2C-96F8E28A5C43}" type="slidenum">
              <a:rPr lang="en-US"/>
              <a:pPr/>
              <a:t>12</a:t>
            </a:fld>
            <a:endParaRPr lang="en-US"/>
          </a:p>
        </p:txBody>
      </p:sp>
      <p:sp>
        <p:nvSpPr>
          <p:cNvPr id="55298" name="Rectangle 2"/>
          <p:cNvSpPr>
            <a:spLocks noGrp="1" noChangeArrowheads="1"/>
          </p:cNvSpPr>
          <p:nvPr>
            <p:ph type="title"/>
          </p:nvPr>
        </p:nvSpPr>
        <p:spPr/>
        <p:txBody>
          <a:bodyPr/>
          <a:lstStyle/>
          <a:p>
            <a:r>
              <a:rPr lang="en-US" sz="4400"/>
              <a:t>The Dental Team</a:t>
            </a:r>
          </a:p>
        </p:txBody>
      </p:sp>
      <p:sp>
        <p:nvSpPr>
          <p:cNvPr id="55299" name="Rectangle 3"/>
          <p:cNvSpPr>
            <a:spLocks noGrp="1" noChangeArrowheads="1"/>
          </p:cNvSpPr>
          <p:nvPr>
            <p:ph type="body" idx="1"/>
          </p:nvPr>
        </p:nvSpPr>
        <p:spPr/>
        <p:txBody>
          <a:bodyPr/>
          <a:lstStyle/>
          <a:p>
            <a:r>
              <a:rPr lang="en-US"/>
              <a:t>Dentists</a:t>
            </a:r>
          </a:p>
          <a:p>
            <a:r>
              <a:rPr lang="en-US"/>
              <a:t>Dental hygienists</a:t>
            </a:r>
          </a:p>
          <a:p>
            <a:r>
              <a:rPr lang="en-US"/>
              <a:t>Dental laboratory technicians</a:t>
            </a:r>
          </a:p>
          <a:p>
            <a:r>
              <a:rPr lang="en-US"/>
              <a:t>Dental assistants</a:t>
            </a:r>
          </a:p>
          <a:p>
            <a:r>
              <a:rPr lang="en-US"/>
              <a:t>Support staff</a:t>
            </a:r>
          </a:p>
          <a:p>
            <a:pPr lvl="1">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5299"/>
                                        </p:tgtEl>
                                        <p:attrNameLst>
                                          <p:attrName>style.visibility</p:attrName>
                                        </p:attrNameLst>
                                      </p:cBhvr>
                                      <p:to>
                                        <p:strVal val="visible"/>
                                      </p:to>
                                    </p:set>
                                    <p:animEffect transition="in" filter="wipe(left)">
                                      <p:cBhvr>
                                        <p:cTn id="7" dur="5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A137E01-6388-4132-A9E8-C721467707E1}" type="slidenum">
              <a:rPr lang="en-US"/>
              <a:pPr/>
              <a:t>13</a:t>
            </a:fld>
            <a:endParaRPr lang="en-US"/>
          </a:p>
        </p:txBody>
      </p:sp>
      <p:sp>
        <p:nvSpPr>
          <p:cNvPr id="56322" name="Rectangle 2"/>
          <p:cNvSpPr>
            <a:spLocks noGrp="1" noChangeArrowheads="1"/>
          </p:cNvSpPr>
          <p:nvPr>
            <p:ph type="title"/>
          </p:nvPr>
        </p:nvSpPr>
        <p:spPr/>
        <p:txBody>
          <a:bodyPr/>
          <a:lstStyle/>
          <a:p>
            <a:r>
              <a:rPr lang="en-US" sz="4400"/>
              <a:t>Dentists</a:t>
            </a:r>
          </a:p>
        </p:txBody>
      </p:sp>
      <p:sp>
        <p:nvSpPr>
          <p:cNvPr id="56323" name="Rectangle 3"/>
          <p:cNvSpPr>
            <a:spLocks noGrp="1" noChangeArrowheads="1"/>
          </p:cNvSpPr>
          <p:nvPr>
            <p:ph type="body" idx="1"/>
          </p:nvPr>
        </p:nvSpPr>
        <p:spPr>
          <a:xfrm>
            <a:off x="685800" y="1816100"/>
            <a:ext cx="7772400" cy="4038600"/>
          </a:xfrm>
        </p:spPr>
        <p:txBody>
          <a:bodyPr/>
          <a:lstStyle/>
          <a:p>
            <a:r>
              <a:rPr lang="en-US"/>
              <a:t>Requirements</a:t>
            </a:r>
          </a:p>
          <a:p>
            <a:pPr lvl="1"/>
            <a:r>
              <a:rPr lang="en-US"/>
              <a:t>Undergraduate education</a:t>
            </a:r>
          </a:p>
          <a:p>
            <a:pPr lvl="1"/>
            <a:r>
              <a:rPr lang="en-US"/>
              <a:t>Graduation from a dental school approved by the ADA, Commission on Dental Accreditation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6323"/>
                                        </p:tgtEl>
                                        <p:attrNameLst>
                                          <p:attrName>style.visibility</p:attrName>
                                        </p:attrNameLst>
                                      </p:cBhvr>
                                      <p:to>
                                        <p:strVal val="visible"/>
                                      </p:to>
                                    </p:set>
                                    <p:animEffect transition="in" filter="wipe(left)">
                                      <p:cBhvr>
                                        <p:cTn id="7" dur="500"/>
                                        <p:tgtEl>
                                          <p:spTgt spid="56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08466E2-1024-459B-B066-CDA36EAFF9A1}" type="slidenum">
              <a:rPr lang="en-US"/>
              <a:pPr/>
              <a:t>14</a:t>
            </a:fld>
            <a:endParaRPr lang="en-US"/>
          </a:p>
        </p:txBody>
      </p:sp>
      <p:sp>
        <p:nvSpPr>
          <p:cNvPr id="108546" name="Rectangle 1026"/>
          <p:cNvSpPr>
            <a:spLocks noGrp="1" noChangeArrowheads="1"/>
          </p:cNvSpPr>
          <p:nvPr>
            <p:ph type="title"/>
          </p:nvPr>
        </p:nvSpPr>
        <p:spPr/>
        <p:txBody>
          <a:bodyPr/>
          <a:lstStyle/>
          <a:p>
            <a:r>
              <a:rPr lang="en-US" sz="4400"/>
              <a:t>Dentists</a:t>
            </a:r>
          </a:p>
        </p:txBody>
      </p:sp>
      <p:sp>
        <p:nvSpPr>
          <p:cNvPr id="108547" name="Rectangle 1027"/>
          <p:cNvSpPr>
            <a:spLocks noGrp="1" noChangeArrowheads="1"/>
          </p:cNvSpPr>
          <p:nvPr>
            <p:ph type="body" idx="1"/>
          </p:nvPr>
        </p:nvSpPr>
        <p:spPr>
          <a:xfrm>
            <a:off x="685800" y="1866900"/>
            <a:ext cx="7772400" cy="4152900"/>
          </a:xfrm>
        </p:spPr>
        <p:txBody>
          <a:bodyPr/>
          <a:lstStyle/>
          <a:p>
            <a:r>
              <a:rPr lang="en-US"/>
              <a:t>Education</a:t>
            </a:r>
          </a:p>
          <a:p>
            <a:pPr lvl="1"/>
            <a:r>
              <a:rPr lang="en-US"/>
              <a:t>Three to four years of undergraduate work</a:t>
            </a:r>
          </a:p>
          <a:p>
            <a:pPr lvl="1"/>
            <a:r>
              <a:rPr lang="en-US"/>
              <a:t>Four years of dental school</a:t>
            </a:r>
          </a:p>
          <a:p>
            <a:pPr lvl="2"/>
            <a:r>
              <a:rPr lang="en-US"/>
              <a:t>Five required at Harvard University</a:t>
            </a:r>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4CEDF45-C161-4968-B741-B5E7EA44DEA7}" type="slidenum">
              <a:rPr lang="en-US"/>
              <a:pPr/>
              <a:t>15</a:t>
            </a:fld>
            <a:endParaRPr lang="en-US"/>
          </a:p>
        </p:txBody>
      </p:sp>
      <p:sp>
        <p:nvSpPr>
          <p:cNvPr id="57346" name="Rectangle 2"/>
          <p:cNvSpPr>
            <a:spLocks noGrp="1" noChangeArrowheads="1"/>
          </p:cNvSpPr>
          <p:nvPr>
            <p:ph type="title"/>
          </p:nvPr>
        </p:nvSpPr>
        <p:spPr/>
        <p:txBody>
          <a:bodyPr/>
          <a:lstStyle/>
          <a:p>
            <a:r>
              <a:rPr lang="en-US" sz="4400"/>
              <a:t>Dental Specialties</a:t>
            </a:r>
          </a:p>
        </p:txBody>
      </p:sp>
      <p:sp>
        <p:nvSpPr>
          <p:cNvPr id="57347" name="Rectangle 3"/>
          <p:cNvSpPr>
            <a:spLocks noGrp="1" noChangeArrowheads="1"/>
          </p:cNvSpPr>
          <p:nvPr>
            <p:ph type="body" idx="1"/>
          </p:nvPr>
        </p:nvSpPr>
        <p:spPr>
          <a:xfrm>
            <a:off x="685800" y="1905000"/>
            <a:ext cx="7772400" cy="4114800"/>
          </a:xfrm>
        </p:spPr>
        <p:txBody>
          <a:bodyPr/>
          <a:lstStyle/>
          <a:p>
            <a:r>
              <a:rPr lang="en-US"/>
              <a:t>Dental public health</a:t>
            </a:r>
          </a:p>
          <a:p>
            <a:pPr lvl="1"/>
            <a:r>
              <a:rPr lang="en-US"/>
              <a:t>Specialty concerned with the prevention of dental disease</a:t>
            </a:r>
          </a:p>
          <a:p>
            <a:pPr lvl="1"/>
            <a:r>
              <a:rPr lang="en-US"/>
              <a:t>Public health dentist works with the community to promote dental health</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7347"/>
                                        </p:tgtEl>
                                        <p:attrNameLst>
                                          <p:attrName>style.visibility</p:attrName>
                                        </p:attrNameLst>
                                      </p:cBhvr>
                                      <p:to>
                                        <p:strVal val="visible"/>
                                      </p:to>
                                    </p:set>
                                    <p:animEffect transition="in" filter="wipe(left)">
                                      <p:cBhvr>
                                        <p:cTn id="7" dur="500"/>
                                        <p:tgtEl>
                                          <p:spTgt spid="57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82C3B1D-19B9-4342-A410-AB0311458D63}" type="slidenum">
              <a:rPr lang="en-US"/>
              <a:pPr/>
              <a:t>16</a:t>
            </a:fld>
            <a:endParaRPr lang="en-US"/>
          </a:p>
        </p:txBody>
      </p:sp>
      <p:sp>
        <p:nvSpPr>
          <p:cNvPr id="110594" name="Rectangle 1026"/>
          <p:cNvSpPr>
            <a:spLocks noGrp="1" noChangeArrowheads="1"/>
          </p:cNvSpPr>
          <p:nvPr>
            <p:ph type="title"/>
          </p:nvPr>
        </p:nvSpPr>
        <p:spPr/>
        <p:txBody>
          <a:bodyPr/>
          <a:lstStyle/>
          <a:p>
            <a:r>
              <a:rPr lang="en-US" sz="4400"/>
              <a:t>Dental Specialties</a:t>
            </a:r>
          </a:p>
        </p:txBody>
      </p:sp>
      <p:sp>
        <p:nvSpPr>
          <p:cNvPr id="110595" name="Rectangle 1027"/>
          <p:cNvSpPr>
            <a:spLocks noGrp="1" noChangeArrowheads="1"/>
          </p:cNvSpPr>
          <p:nvPr>
            <p:ph type="body" idx="1"/>
          </p:nvPr>
        </p:nvSpPr>
        <p:spPr/>
        <p:txBody>
          <a:bodyPr/>
          <a:lstStyle/>
          <a:p>
            <a:r>
              <a:rPr lang="en-US"/>
              <a:t>Endodontics</a:t>
            </a:r>
          </a:p>
          <a:p>
            <a:pPr lvl="1"/>
            <a:r>
              <a:rPr lang="en-US"/>
              <a:t>Specialty concerned with the pathology and morphology of the dental pulp and surrounding tissues due to injury and disease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474A126-9185-406A-BD4F-14A104A49228}" type="slidenum">
              <a:rPr lang="en-US"/>
              <a:pPr/>
              <a:t>17</a:t>
            </a:fld>
            <a:endParaRPr lang="en-US"/>
          </a:p>
        </p:txBody>
      </p:sp>
      <p:sp>
        <p:nvSpPr>
          <p:cNvPr id="59394" name="Rectangle 2"/>
          <p:cNvSpPr>
            <a:spLocks noGrp="1" noChangeArrowheads="1"/>
          </p:cNvSpPr>
          <p:nvPr>
            <p:ph type="title"/>
          </p:nvPr>
        </p:nvSpPr>
        <p:spPr/>
        <p:txBody>
          <a:bodyPr/>
          <a:lstStyle/>
          <a:p>
            <a:r>
              <a:rPr lang="en-US" sz="4400"/>
              <a:t>Dental Specialties</a:t>
            </a:r>
          </a:p>
        </p:txBody>
      </p:sp>
      <p:sp>
        <p:nvSpPr>
          <p:cNvPr id="59395" name="Rectangle 3"/>
          <p:cNvSpPr>
            <a:spLocks noGrp="1" noChangeArrowheads="1"/>
          </p:cNvSpPr>
          <p:nvPr>
            <p:ph type="body" idx="1"/>
          </p:nvPr>
        </p:nvSpPr>
        <p:spPr/>
        <p:txBody>
          <a:bodyPr/>
          <a:lstStyle/>
          <a:p>
            <a:r>
              <a:rPr lang="en-US"/>
              <a:t>Oral and maxillofacial pathology</a:t>
            </a:r>
          </a:p>
          <a:p>
            <a:pPr lvl="1"/>
            <a:r>
              <a:rPr lang="en-US"/>
              <a:t>Specialty concerned with the diagnosis and nature of the diseases that affect the oral cavity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9395"/>
                                        </p:tgtEl>
                                        <p:attrNameLst>
                                          <p:attrName>style.visibility</p:attrName>
                                        </p:attrNameLst>
                                      </p:cBhvr>
                                      <p:to>
                                        <p:strVal val="visible"/>
                                      </p:to>
                                    </p:set>
                                    <p:animEffect transition="in" filter="wipe(left)">
                                      <p:cBhvr>
                                        <p:cTn id="7" dur="5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90F5717-6BE8-48DB-AC33-C7E8DB3D6FDA}" type="slidenum">
              <a:rPr lang="en-US"/>
              <a:pPr/>
              <a:t>18</a:t>
            </a:fld>
            <a:endParaRPr lang="en-US"/>
          </a:p>
        </p:txBody>
      </p:sp>
      <p:sp>
        <p:nvSpPr>
          <p:cNvPr id="112642" name="Rectangle 1026"/>
          <p:cNvSpPr>
            <a:spLocks noGrp="1" noChangeArrowheads="1"/>
          </p:cNvSpPr>
          <p:nvPr>
            <p:ph type="title"/>
          </p:nvPr>
        </p:nvSpPr>
        <p:spPr/>
        <p:txBody>
          <a:bodyPr/>
          <a:lstStyle/>
          <a:p>
            <a:r>
              <a:rPr lang="en-US" sz="4400"/>
              <a:t>Dental Specialties</a:t>
            </a:r>
          </a:p>
        </p:txBody>
      </p:sp>
      <p:sp>
        <p:nvSpPr>
          <p:cNvPr id="112643" name="Rectangle 1027"/>
          <p:cNvSpPr>
            <a:spLocks noGrp="1" noChangeArrowheads="1"/>
          </p:cNvSpPr>
          <p:nvPr>
            <p:ph type="body" idx="1"/>
          </p:nvPr>
        </p:nvSpPr>
        <p:spPr/>
        <p:txBody>
          <a:bodyPr/>
          <a:lstStyle/>
          <a:p>
            <a:r>
              <a:rPr lang="en-US"/>
              <a:t>Oral and maxillofacial radiology</a:t>
            </a:r>
          </a:p>
          <a:p>
            <a:pPr lvl="1"/>
            <a:r>
              <a:rPr lang="en-US"/>
              <a:t>Images and data produced by all modalities of radiant energy </a:t>
            </a:r>
          </a:p>
          <a:p>
            <a:pPr lvl="2"/>
            <a:r>
              <a:rPr lang="en-US"/>
              <a:t>For diagnosing and management of disorders  of the oral and maxillofacial region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5811A99-5AD2-48DD-B157-AE0D517095B0}" type="slidenum">
              <a:rPr lang="en-US"/>
              <a:pPr/>
              <a:t>19</a:t>
            </a:fld>
            <a:endParaRPr lang="en-US"/>
          </a:p>
        </p:txBody>
      </p:sp>
      <p:sp>
        <p:nvSpPr>
          <p:cNvPr id="61442" name="Rectangle 2"/>
          <p:cNvSpPr>
            <a:spLocks noGrp="1" noChangeArrowheads="1"/>
          </p:cNvSpPr>
          <p:nvPr>
            <p:ph type="title"/>
          </p:nvPr>
        </p:nvSpPr>
        <p:spPr/>
        <p:txBody>
          <a:bodyPr/>
          <a:lstStyle/>
          <a:p>
            <a:r>
              <a:rPr lang="en-US" sz="4400"/>
              <a:t>Dental Specialties</a:t>
            </a:r>
          </a:p>
        </p:txBody>
      </p:sp>
      <p:sp>
        <p:nvSpPr>
          <p:cNvPr id="61443" name="Rectangle 3"/>
          <p:cNvSpPr>
            <a:spLocks noGrp="1" noChangeArrowheads="1"/>
          </p:cNvSpPr>
          <p:nvPr>
            <p:ph type="body" idx="1"/>
          </p:nvPr>
        </p:nvSpPr>
        <p:spPr>
          <a:xfrm>
            <a:off x="685800" y="1866900"/>
            <a:ext cx="7772400" cy="4152900"/>
          </a:xfrm>
        </p:spPr>
        <p:txBody>
          <a:bodyPr/>
          <a:lstStyle/>
          <a:p>
            <a:r>
              <a:rPr lang="en-US"/>
              <a:t>Oral and maxillofacial surgery</a:t>
            </a:r>
          </a:p>
          <a:p>
            <a:pPr lvl="1"/>
            <a:r>
              <a:rPr lang="en-US"/>
              <a:t>Specialty concerned with the diagnosis and surgical treatment of the oral and maxillofacial region due to injury, disease, and defects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61443"/>
                                        </p:tgtEl>
                                        <p:attrNameLst>
                                          <p:attrName>style.visibility</p:attrName>
                                        </p:attrNameLst>
                                      </p:cBhvr>
                                      <p:to>
                                        <p:strVal val="visible"/>
                                      </p:to>
                                    </p:set>
                                    <p:animEffect transition="in" filter="wipe(left)">
                                      <p:cBhvr>
                                        <p:cTn id="7" dur="500"/>
                                        <p:tgtEl>
                                          <p:spTgt spid="61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66E7409-42DA-415C-AEF0-FE4EF42EF027}" type="slidenum">
              <a:rPr lang="en-US"/>
              <a:pPr/>
              <a:t>2</a:t>
            </a:fld>
            <a:endParaRPr lang="en-US"/>
          </a:p>
        </p:txBody>
      </p:sp>
      <p:sp>
        <p:nvSpPr>
          <p:cNvPr id="48130" name="Rectangle 2"/>
          <p:cNvSpPr>
            <a:spLocks noGrp="1" noChangeArrowheads="1"/>
          </p:cNvSpPr>
          <p:nvPr>
            <p:ph type="title"/>
          </p:nvPr>
        </p:nvSpPr>
        <p:spPr>
          <a:xfrm>
            <a:off x="685800" y="965200"/>
            <a:ext cx="7772400" cy="914400"/>
          </a:xfrm>
        </p:spPr>
        <p:txBody>
          <a:bodyPr/>
          <a:lstStyle/>
          <a:p>
            <a:r>
              <a:rPr lang="en-US" sz="4400"/>
              <a:t>History of Dentistry</a:t>
            </a:r>
          </a:p>
        </p:txBody>
      </p:sp>
      <p:sp>
        <p:nvSpPr>
          <p:cNvPr id="48131" name="Rectangle 3"/>
          <p:cNvSpPr>
            <a:spLocks noGrp="1" noChangeArrowheads="1"/>
          </p:cNvSpPr>
          <p:nvPr>
            <p:ph type="body" idx="1"/>
          </p:nvPr>
        </p:nvSpPr>
        <p:spPr>
          <a:xfrm>
            <a:off x="685800" y="1905000"/>
            <a:ext cx="7772400" cy="4114800"/>
          </a:xfrm>
        </p:spPr>
        <p:txBody>
          <a:bodyPr/>
          <a:lstStyle/>
          <a:p>
            <a:r>
              <a:rPr lang="en-US"/>
              <a:t>Early times</a:t>
            </a:r>
          </a:p>
          <a:p>
            <a:pPr lvl="1"/>
            <a:r>
              <a:rPr lang="en-US"/>
              <a:t>Herodotus</a:t>
            </a:r>
          </a:p>
          <a:p>
            <a:pPr lvl="1"/>
            <a:r>
              <a:rPr lang="en-US"/>
              <a:t>Hesi-Re</a:t>
            </a:r>
          </a:p>
          <a:p>
            <a:pPr lvl="1"/>
            <a:r>
              <a:rPr lang="en-US"/>
              <a:t>Hippocrates</a:t>
            </a:r>
          </a:p>
          <a:p>
            <a:pPr lvl="2"/>
            <a:r>
              <a:rPr lang="en-US"/>
              <a:t>Book </a:t>
            </a:r>
            <a:r>
              <a:rPr lang="en-US" i="1"/>
              <a:t>On Affections</a:t>
            </a:r>
          </a:p>
          <a:p>
            <a:pPr lvl="2"/>
            <a:r>
              <a:rPr lang="en-US"/>
              <a:t>Oath of Hippocrates</a:t>
            </a:r>
          </a:p>
          <a:p>
            <a:pPr lvl="1"/>
            <a:r>
              <a:rPr lang="en-US"/>
              <a:t>Aristotle</a:t>
            </a:r>
            <a:r>
              <a:rPr lang="en-US" sz="2400"/>
              <a:t> </a:t>
            </a:r>
          </a:p>
          <a:p>
            <a:pPr lvl="2"/>
            <a:r>
              <a:rPr lang="en-US"/>
              <a:t>Oral hygiene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48131"/>
                                        </p:tgtEl>
                                        <p:attrNameLst>
                                          <p:attrName>style.visibility</p:attrName>
                                        </p:attrNameLst>
                                      </p:cBhvr>
                                      <p:to>
                                        <p:strVal val="visible"/>
                                      </p:to>
                                    </p:set>
                                    <p:animEffect transition="in" filter="wipe(left)">
                                      <p:cBhvr>
                                        <p:cTn id="7" dur="500"/>
                                        <p:tgtEl>
                                          <p:spTgt spid="4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CFA7DA2-F665-49F2-9775-1B46D552E9BE}" type="slidenum">
              <a:rPr lang="en-US"/>
              <a:pPr/>
              <a:t>20</a:t>
            </a:fld>
            <a:endParaRPr lang="en-US"/>
          </a:p>
        </p:txBody>
      </p:sp>
      <p:sp>
        <p:nvSpPr>
          <p:cNvPr id="114690" name="Rectangle 2"/>
          <p:cNvSpPr>
            <a:spLocks noGrp="1" noChangeArrowheads="1"/>
          </p:cNvSpPr>
          <p:nvPr>
            <p:ph type="title"/>
          </p:nvPr>
        </p:nvSpPr>
        <p:spPr/>
        <p:txBody>
          <a:bodyPr/>
          <a:lstStyle/>
          <a:p>
            <a:r>
              <a:rPr lang="en-US" sz="4400"/>
              <a:t>Dental Specialties</a:t>
            </a:r>
          </a:p>
        </p:txBody>
      </p:sp>
      <p:sp>
        <p:nvSpPr>
          <p:cNvPr id="114691" name="Rectangle 3"/>
          <p:cNvSpPr>
            <a:spLocks noGrp="1" noChangeArrowheads="1"/>
          </p:cNvSpPr>
          <p:nvPr>
            <p:ph type="body" idx="1"/>
          </p:nvPr>
        </p:nvSpPr>
        <p:spPr>
          <a:xfrm>
            <a:off x="685800" y="1879600"/>
            <a:ext cx="7772400" cy="4140200"/>
          </a:xfrm>
        </p:spPr>
        <p:txBody>
          <a:bodyPr/>
          <a:lstStyle/>
          <a:p>
            <a:r>
              <a:rPr lang="en-US"/>
              <a:t>Orthodontics and dentofacial orthopedics</a:t>
            </a:r>
          </a:p>
          <a:p>
            <a:pPr lvl="1"/>
            <a:r>
              <a:rPr lang="en-US"/>
              <a:t>Specialty concerned with the diagnosis, supervision, guidance, and correction of the malocclusion in the dentofacial structures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7AEA579-5401-44D5-B26B-2B58D210A3F9}" type="slidenum">
              <a:rPr lang="en-US"/>
              <a:pPr/>
              <a:t>21</a:t>
            </a:fld>
            <a:endParaRPr lang="en-US"/>
          </a:p>
        </p:txBody>
      </p:sp>
      <p:sp>
        <p:nvSpPr>
          <p:cNvPr id="63490" name="Rectangle 2"/>
          <p:cNvSpPr>
            <a:spLocks noGrp="1" noChangeArrowheads="1"/>
          </p:cNvSpPr>
          <p:nvPr>
            <p:ph type="title"/>
          </p:nvPr>
        </p:nvSpPr>
        <p:spPr/>
        <p:txBody>
          <a:bodyPr/>
          <a:lstStyle/>
          <a:p>
            <a:r>
              <a:rPr lang="en-US" sz="4400"/>
              <a:t>Dental Specialties</a:t>
            </a:r>
          </a:p>
        </p:txBody>
      </p:sp>
      <p:sp>
        <p:nvSpPr>
          <p:cNvPr id="63491" name="Rectangle 3"/>
          <p:cNvSpPr>
            <a:spLocks noGrp="1" noChangeArrowheads="1"/>
          </p:cNvSpPr>
          <p:nvPr>
            <p:ph type="body" idx="1"/>
          </p:nvPr>
        </p:nvSpPr>
        <p:spPr/>
        <p:txBody>
          <a:bodyPr/>
          <a:lstStyle/>
          <a:p>
            <a:r>
              <a:rPr lang="en-US"/>
              <a:t>Pediatric dentistry</a:t>
            </a:r>
          </a:p>
          <a:p>
            <a:pPr lvl="1"/>
            <a:r>
              <a:rPr lang="en-US"/>
              <a:t>Specialty concerned with the prevention of oral disease and the diagnosis and treatment of oral care in children</a:t>
            </a:r>
          </a:p>
          <a:p>
            <a:pPr lvl="2"/>
            <a:r>
              <a:rPr lang="en-US"/>
              <a:t>From birth through adolescence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63491"/>
                                        </p:tgtEl>
                                        <p:attrNameLst>
                                          <p:attrName>style.visibility</p:attrName>
                                        </p:attrNameLst>
                                      </p:cBhvr>
                                      <p:to>
                                        <p:strVal val="visible"/>
                                      </p:to>
                                    </p:set>
                                    <p:animEffect transition="in" filter="wipe(left)">
                                      <p:cBhvr>
                                        <p:cTn id="7" dur="500"/>
                                        <p:tgtEl>
                                          <p:spTgt spid="63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626CAAA-680E-476D-867C-22B2E4E43DB6}" type="slidenum">
              <a:rPr lang="en-US"/>
              <a:pPr/>
              <a:t>22</a:t>
            </a:fld>
            <a:endParaRPr lang="en-US"/>
          </a:p>
        </p:txBody>
      </p:sp>
      <p:sp>
        <p:nvSpPr>
          <p:cNvPr id="116738" name="Rectangle 2"/>
          <p:cNvSpPr>
            <a:spLocks noGrp="1" noChangeArrowheads="1"/>
          </p:cNvSpPr>
          <p:nvPr>
            <p:ph type="title"/>
          </p:nvPr>
        </p:nvSpPr>
        <p:spPr/>
        <p:txBody>
          <a:bodyPr/>
          <a:lstStyle/>
          <a:p>
            <a:r>
              <a:rPr lang="en-US" sz="4400"/>
              <a:t>Dental Specialties</a:t>
            </a:r>
          </a:p>
        </p:txBody>
      </p:sp>
      <p:sp>
        <p:nvSpPr>
          <p:cNvPr id="116739" name="Rectangle 3"/>
          <p:cNvSpPr>
            <a:spLocks noGrp="1" noChangeArrowheads="1"/>
          </p:cNvSpPr>
          <p:nvPr>
            <p:ph type="body" idx="1"/>
          </p:nvPr>
        </p:nvSpPr>
        <p:spPr/>
        <p:txBody>
          <a:bodyPr/>
          <a:lstStyle/>
          <a:p>
            <a:r>
              <a:rPr lang="en-US"/>
              <a:t>Periodontics</a:t>
            </a:r>
          </a:p>
          <a:p>
            <a:pPr lvl="1"/>
            <a:r>
              <a:rPr lang="en-US"/>
              <a:t>Specialty concerned with the diagnosis and treatment of the diseases of the supporting and surrounding tissues of the tooth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D7D0741-AF0C-4F68-81DB-2DA23310A019}" type="slidenum">
              <a:rPr lang="en-US"/>
              <a:pPr/>
              <a:t>23</a:t>
            </a:fld>
            <a:endParaRPr lang="en-US"/>
          </a:p>
        </p:txBody>
      </p:sp>
      <p:sp>
        <p:nvSpPr>
          <p:cNvPr id="65538" name="Rectangle 2"/>
          <p:cNvSpPr>
            <a:spLocks noGrp="1" noChangeArrowheads="1"/>
          </p:cNvSpPr>
          <p:nvPr>
            <p:ph type="title"/>
          </p:nvPr>
        </p:nvSpPr>
        <p:spPr/>
        <p:txBody>
          <a:bodyPr/>
          <a:lstStyle/>
          <a:p>
            <a:r>
              <a:rPr lang="en-US" sz="4400"/>
              <a:t>Dental Specialties</a:t>
            </a:r>
          </a:p>
        </p:txBody>
      </p:sp>
      <p:sp>
        <p:nvSpPr>
          <p:cNvPr id="65539" name="Rectangle 3"/>
          <p:cNvSpPr>
            <a:spLocks noGrp="1" noChangeArrowheads="1"/>
          </p:cNvSpPr>
          <p:nvPr>
            <p:ph type="body" idx="1"/>
          </p:nvPr>
        </p:nvSpPr>
        <p:spPr/>
        <p:txBody>
          <a:bodyPr/>
          <a:lstStyle/>
          <a:p>
            <a:r>
              <a:rPr lang="en-US"/>
              <a:t>Prosthodontics</a:t>
            </a:r>
          </a:p>
          <a:p>
            <a:pPr lvl="1"/>
            <a:r>
              <a:rPr lang="en-US"/>
              <a:t>Specialty concerned with the diagnosis, restoration, and maintenance of oral functions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65539"/>
                                        </p:tgtEl>
                                        <p:attrNameLst>
                                          <p:attrName>style.visibility</p:attrName>
                                        </p:attrNameLst>
                                      </p:cBhvr>
                                      <p:to>
                                        <p:strVal val="visible"/>
                                      </p:to>
                                    </p:set>
                                    <p:animEffect transition="in" filter="wipe(left)">
                                      <p:cBhvr>
                                        <p:cTn id="7" dur="500"/>
                                        <p:tgtEl>
                                          <p:spTgt spid="65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E74FDA5-D05F-438B-8085-F15563D0367E}" type="slidenum">
              <a:rPr lang="en-US"/>
              <a:pPr/>
              <a:t>24</a:t>
            </a:fld>
            <a:endParaRPr lang="en-US"/>
          </a:p>
        </p:txBody>
      </p:sp>
      <p:sp>
        <p:nvSpPr>
          <p:cNvPr id="66562" name="Rectangle 2"/>
          <p:cNvSpPr>
            <a:spLocks noGrp="1" noChangeArrowheads="1"/>
          </p:cNvSpPr>
          <p:nvPr>
            <p:ph type="title"/>
          </p:nvPr>
        </p:nvSpPr>
        <p:spPr/>
        <p:txBody>
          <a:bodyPr/>
          <a:lstStyle/>
          <a:p>
            <a:r>
              <a:rPr lang="en-US" sz="4400"/>
              <a:t>Dental Hygienists</a:t>
            </a:r>
          </a:p>
        </p:txBody>
      </p:sp>
      <p:sp>
        <p:nvSpPr>
          <p:cNvPr id="66563" name="Rectangle 3"/>
          <p:cNvSpPr>
            <a:spLocks noGrp="1" noChangeArrowheads="1"/>
          </p:cNvSpPr>
          <p:nvPr>
            <p:ph type="body" idx="1"/>
          </p:nvPr>
        </p:nvSpPr>
        <p:spPr/>
        <p:txBody>
          <a:bodyPr/>
          <a:lstStyle/>
          <a:p>
            <a:r>
              <a:rPr lang="en-US"/>
              <a:t>Dr. Alfred Civilon Fones </a:t>
            </a:r>
          </a:p>
          <a:p>
            <a:pPr lvl="1"/>
            <a:r>
              <a:rPr lang="en-US"/>
              <a:t>Developed first school of dental hygiene in 1913</a:t>
            </a:r>
          </a:p>
          <a:p>
            <a:r>
              <a:rPr lang="en-US"/>
              <a:t>American Dental Hygienists’ Association (ADHA)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66563"/>
                                        </p:tgtEl>
                                        <p:attrNameLst>
                                          <p:attrName>style.visibility</p:attrName>
                                        </p:attrNameLst>
                                      </p:cBhvr>
                                      <p:to>
                                        <p:strVal val="visible"/>
                                      </p:to>
                                    </p:set>
                                    <p:animEffect transition="in" filter="wipe(left)">
                                      <p:cBhvr>
                                        <p:cTn id="7" dur="500"/>
                                        <p:tgtEl>
                                          <p:spTgt spid="66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F7DFDAE-78F3-4435-8848-3048FCCD73A1}" type="slidenum">
              <a:rPr lang="en-US"/>
              <a:pPr/>
              <a:t>25</a:t>
            </a:fld>
            <a:endParaRPr lang="en-US"/>
          </a:p>
        </p:txBody>
      </p:sp>
      <p:sp>
        <p:nvSpPr>
          <p:cNvPr id="70658" name="Rectangle 2"/>
          <p:cNvSpPr>
            <a:spLocks noGrp="1" noChangeArrowheads="1"/>
          </p:cNvSpPr>
          <p:nvPr>
            <p:ph type="title"/>
          </p:nvPr>
        </p:nvSpPr>
        <p:spPr>
          <a:xfrm>
            <a:off x="484188" y="914400"/>
            <a:ext cx="8202612" cy="762000"/>
          </a:xfrm>
        </p:spPr>
        <p:txBody>
          <a:bodyPr/>
          <a:lstStyle/>
          <a:p>
            <a:r>
              <a:rPr lang="en-US" sz="4400"/>
              <a:t>Dental Laboratory Technicians</a:t>
            </a:r>
          </a:p>
        </p:txBody>
      </p:sp>
      <p:sp>
        <p:nvSpPr>
          <p:cNvPr id="70659" name="Rectangle 3"/>
          <p:cNvSpPr>
            <a:spLocks noGrp="1" noChangeArrowheads="1"/>
          </p:cNvSpPr>
          <p:nvPr>
            <p:ph type="body" idx="1"/>
          </p:nvPr>
        </p:nvSpPr>
        <p:spPr>
          <a:xfrm>
            <a:off x="635000" y="1816100"/>
            <a:ext cx="7772400" cy="4038600"/>
          </a:xfrm>
        </p:spPr>
        <p:txBody>
          <a:bodyPr/>
          <a:lstStyle/>
          <a:p>
            <a:r>
              <a:rPr lang="en-US"/>
              <a:t>Many are graduates of a two-year ADA-accredited dental laboratory technician program</a:t>
            </a:r>
          </a:p>
          <a:p>
            <a:r>
              <a:rPr lang="en-US"/>
              <a:t>Formal education is not required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70659"/>
                                        </p:tgtEl>
                                        <p:attrNameLst>
                                          <p:attrName>style.visibility</p:attrName>
                                        </p:attrNameLst>
                                      </p:cBhvr>
                                      <p:to>
                                        <p:strVal val="visible"/>
                                      </p:to>
                                    </p:set>
                                    <p:animEffect transition="in" filter="wipe(left)">
                                      <p:cBhvr>
                                        <p:cTn id="7" dur="500"/>
                                        <p:tgtEl>
                                          <p:spTgt spid="70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B7AA26C-366A-4CAD-BEFD-C112548DF0AE}" type="slidenum">
              <a:rPr lang="en-US"/>
              <a:pPr/>
              <a:t>26</a:t>
            </a:fld>
            <a:endParaRPr lang="en-US"/>
          </a:p>
        </p:txBody>
      </p:sp>
      <p:sp>
        <p:nvSpPr>
          <p:cNvPr id="120834" name="Rectangle 2"/>
          <p:cNvSpPr>
            <a:spLocks noGrp="1" noChangeArrowheads="1"/>
          </p:cNvSpPr>
          <p:nvPr>
            <p:ph type="title"/>
          </p:nvPr>
        </p:nvSpPr>
        <p:spPr>
          <a:xfrm>
            <a:off x="484188" y="914400"/>
            <a:ext cx="8202612" cy="762000"/>
          </a:xfrm>
        </p:spPr>
        <p:txBody>
          <a:bodyPr/>
          <a:lstStyle/>
          <a:p>
            <a:r>
              <a:rPr lang="en-US" sz="4400"/>
              <a:t>Dental Laboratory Technicians</a:t>
            </a:r>
          </a:p>
        </p:txBody>
      </p:sp>
      <p:sp>
        <p:nvSpPr>
          <p:cNvPr id="120835" name="Rectangle 3"/>
          <p:cNvSpPr>
            <a:spLocks noGrp="1" noChangeArrowheads="1"/>
          </p:cNvSpPr>
          <p:nvPr>
            <p:ph type="body" idx="1"/>
          </p:nvPr>
        </p:nvSpPr>
        <p:spPr>
          <a:xfrm>
            <a:off x="635000" y="1816100"/>
            <a:ext cx="7772400" cy="4038600"/>
          </a:xfrm>
        </p:spPr>
        <p:txBody>
          <a:bodyPr/>
          <a:lstStyle/>
          <a:p>
            <a:r>
              <a:rPr lang="en-US"/>
              <a:t>Examination to become certified dental technicians (CDTs)</a:t>
            </a:r>
          </a:p>
          <a:p>
            <a:r>
              <a:rPr lang="en-US"/>
              <a:t>American Dental Laboratory Technician Association (ADLTA)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58212C9-368D-4993-805F-873E1BAEE747}" type="slidenum">
              <a:rPr lang="en-US"/>
              <a:pPr/>
              <a:t>27</a:t>
            </a:fld>
            <a:endParaRPr lang="en-US"/>
          </a:p>
        </p:txBody>
      </p:sp>
      <p:sp>
        <p:nvSpPr>
          <p:cNvPr id="67586" name="Rectangle 2"/>
          <p:cNvSpPr>
            <a:spLocks noGrp="1" noChangeArrowheads="1"/>
          </p:cNvSpPr>
          <p:nvPr>
            <p:ph type="title"/>
          </p:nvPr>
        </p:nvSpPr>
        <p:spPr/>
        <p:txBody>
          <a:bodyPr/>
          <a:lstStyle/>
          <a:p>
            <a:r>
              <a:rPr lang="en-US" sz="4400"/>
              <a:t>Dental Assistants</a:t>
            </a:r>
          </a:p>
        </p:txBody>
      </p:sp>
      <p:sp>
        <p:nvSpPr>
          <p:cNvPr id="67587" name="Rectangle 3"/>
          <p:cNvSpPr>
            <a:spLocks noGrp="1" noChangeArrowheads="1"/>
          </p:cNvSpPr>
          <p:nvPr>
            <p:ph type="body" idx="1"/>
          </p:nvPr>
        </p:nvSpPr>
        <p:spPr/>
        <p:txBody>
          <a:bodyPr/>
          <a:lstStyle/>
          <a:p>
            <a:r>
              <a:rPr lang="en-US"/>
              <a:t>Dr. C. Edmund Kells </a:t>
            </a:r>
          </a:p>
          <a:p>
            <a:pPr lvl="1"/>
            <a:r>
              <a:rPr lang="en-US"/>
              <a:t>Hired a “Lady Assistant” to be “quick, quiet, gentle, and attentive”</a:t>
            </a:r>
          </a:p>
          <a:p>
            <a:pPr lvl="1"/>
            <a:r>
              <a:rPr lang="en-US"/>
              <a:t>“Ladies in Attendance”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67587"/>
                                        </p:tgtEl>
                                        <p:attrNameLst>
                                          <p:attrName>style.visibility</p:attrName>
                                        </p:attrNameLst>
                                      </p:cBhvr>
                                      <p:to>
                                        <p:strVal val="visible"/>
                                      </p:to>
                                    </p:set>
                                    <p:animEffect transition="in" filter="wipe(left)">
                                      <p:cBhvr>
                                        <p:cTn id="7" dur="500"/>
                                        <p:tgtEl>
                                          <p:spTgt spid="67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B653D11-8157-43BE-8468-EA8DB84C309B}" type="slidenum">
              <a:rPr lang="en-US"/>
              <a:pPr/>
              <a:t>28</a:t>
            </a:fld>
            <a:endParaRPr lang="en-US"/>
          </a:p>
        </p:txBody>
      </p:sp>
      <p:sp>
        <p:nvSpPr>
          <p:cNvPr id="68611" name="Rectangle 3"/>
          <p:cNvSpPr>
            <a:spLocks noGrp="1" noChangeArrowheads="1"/>
          </p:cNvSpPr>
          <p:nvPr>
            <p:ph type="body" idx="1"/>
          </p:nvPr>
        </p:nvSpPr>
        <p:spPr/>
        <p:txBody>
          <a:bodyPr/>
          <a:lstStyle/>
          <a:p>
            <a:r>
              <a:rPr lang="en-US"/>
              <a:t>Dental Assisting National Board (DANB)</a:t>
            </a:r>
          </a:p>
          <a:p>
            <a:r>
              <a:rPr lang="en-US"/>
              <a:t>Certified Dental Assistant (CDA)</a:t>
            </a:r>
          </a:p>
          <a:p>
            <a:r>
              <a:rPr lang="en-US"/>
              <a:t>Dental receptionists</a:t>
            </a:r>
          </a:p>
          <a:p>
            <a:r>
              <a:rPr lang="en-US"/>
              <a:t>American Dental Assistants Association (ADAA) </a:t>
            </a:r>
          </a:p>
        </p:txBody>
      </p:sp>
      <p:sp>
        <p:nvSpPr>
          <p:cNvPr id="68613" name="Rectangle 5"/>
          <p:cNvSpPr>
            <a:spLocks noGrp="1" noChangeArrowheads="1"/>
          </p:cNvSpPr>
          <p:nvPr>
            <p:ph type="title"/>
          </p:nvPr>
        </p:nvSpPr>
        <p:spPr>
          <a:noFill/>
          <a:ln/>
        </p:spPr>
        <p:txBody>
          <a:bodyPr lIns="91440" tIns="45720" rIns="91440" bIns="45720" anchor="ctr" anchorCtr="0"/>
          <a:lstStyle/>
          <a:p>
            <a:r>
              <a:rPr lang="en-US" sz="4400"/>
              <a:t>Dental Assistants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68611"/>
                                        </p:tgtEl>
                                        <p:attrNameLst>
                                          <p:attrName>style.visibility</p:attrName>
                                        </p:attrNameLst>
                                      </p:cBhvr>
                                      <p:to>
                                        <p:strVal val="visible"/>
                                      </p:to>
                                    </p:set>
                                    <p:animEffect transition="in" filter="wipe(left)">
                                      <p:cBhvr>
                                        <p:cTn id="7" dur="500"/>
                                        <p:tgtEl>
                                          <p:spTgt spid="68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0C0810A-B6BE-4D0D-A5D9-C2CE93DB9309}" type="slidenum">
              <a:rPr lang="en-US"/>
              <a:pPr/>
              <a:t>29</a:t>
            </a:fld>
            <a:endParaRPr lang="en-US"/>
          </a:p>
        </p:txBody>
      </p:sp>
      <p:sp>
        <p:nvSpPr>
          <p:cNvPr id="118786" name="Rectangle 2"/>
          <p:cNvSpPr>
            <a:spLocks noGrp="1" noChangeArrowheads="1"/>
          </p:cNvSpPr>
          <p:nvPr>
            <p:ph type="body" idx="1"/>
          </p:nvPr>
        </p:nvSpPr>
        <p:spPr/>
        <p:txBody>
          <a:bodyPr/>
          <a:lstStyle/>
          <a:p>
            <a:r>
              <a:rPr lang="en-US"/>
              <a:t>Juliette Southard</a:t>
            </a:r>
          </a:p>
          <a:p>
            <a:pPr lvl="1"/>
            <a:r>
              <a:rPr lang="en-US"/>
              <a:t>Founder and first president of the American Dental Assistants Association</a:t>
            </a:r>
          </a:p>
        </p:txBody>
      </p:sp>
      <p:sp>
        <p:nvSpPr>
          <p:cNvPr id="118787" name="Rectangle 3"/>
          <p:cNvSpPr>
            <a:spLocks noGrp="1" noChangeArrowheads="1"/>
          </p:cNvSpPr>
          <p:nvPr>
            <p:ph type="title"/>
          </p:nvPr>
        </p:nvSpPr>
        <p:spPr>
          <a:noFill/>
          <a:ln/>
        </p:spPr>
        <p:txBody>
          <a:bodyPr lIns="91440" tIns="45720" rIns="91440" bIns="45720" anchor="ctr" anchorCtr="0"/>
          <a:lstStyle/>
          <a:p>
            <a:r>
              <a:rPr lang="en-US" sz="4400"/>
              <a:t>Dental Assistants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18786"/>
                                        </p:tgtEl>
                                        <p:attrNameLst>
                                          <p:attrName>style.visibility</p:attrName>
                                        </p:attrNameLst>
                                      </p:cBhvr>
                                      <p:to>
                                        <p:strVal val="visible"/>
                                      </p:to>
                                    </p:set>
                                    <p:animEffect transition="in" filter="wipe(left)">
                                      <p:cBhvr>
                                        <p:cTn id="7" dur="500"/>
                                        <p:tgtEl>
                                          <p:spTgt spid="118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F8F6EA7-E099-4063-AC6D-898223F7DBAD}" type="slidenum">
              <a:rPr lang="en-US"/>
              <a:pPr/>
              <a:t>3</a:t>
            </a:fld>
            <a:endParaRPr lang="en-US"/>
          </a:p>
        </p:txBody>
      </p:sp>
      <p:sp>
        <p:nvSpPr>
          <p:cNvPr id="50178" name="Rectangle 2"/>
          <p:cNvSpPr>
            <a:spLocks noGrp="1" noChangeArrowheads="1"/>
          </p:cNvSpPr>
          <p:nvPr>
            <p:ph type="body" idx="1"/>
          </p:nvPr>
        </p:nvSpPr>
        <p:spPr>
          <a:xfrm>
            <a:off x="685800" y="2006600"/>
            <a:ext cx="7772400" cy="4011613"/>
          </a:xfrm>
        </p:spPr>
        <p:txBody>
          <a:bodyPr/>
          <a:lstStyle/>
          <a:p>
            <a:r>
              <a:rPr lang="en-US"/>
              <a:t>Later progress</a:t>
            </a:r>
          </a:p>
          <a:p>
            <a:pPr lvl="1"/>
            <a:r>
              <a:rPr lang="en-US"/>
              <a:t>Guy de Chauliac</a:t>
            </a:r>
          </a:p>
          <a:p>
            <a:pPr lvl="2"/>
            <a:r>
              <a:rPr lang="en-US"/>
              <a:t>Surgeon from France</a:t>
            </a:r>
          </a:p>
          <a:p>
            <a:pPr lvl="2"/>
            <a:r>
              <a:rPr lang="en-US"/>
              <a:t>Rules for oral hygiene</a:t>
            </a:r>
          </a:p>
          <a:p>
            <a:pPr lvl="1"/>
            <a:r>
              <a:rPr lang="en-US"/>
              <a:t>Leonardo da Vinci</a:t>
            </a:r>
          </a:p>
          <a:p>
            <a:pPr lvl="2"/>
            <a:r>
              <a:rPr lang="en-US"/>
              <a:t>First to distinguish between molars and premolars</a:t>
            </a:r>
          </a:p>
        </p:txBody>
      </p:sp>
      <p:sp>
        <p:nvSpPr>
          <p:cNvPr id="50179" name="Rectangle 3"/>
          <p:cNvSpPr>
            <a:spLocks noGrp="1" noChangeArrowheads="1"/>
          </p:cNvSpPr>
          <p:nvPr>
            <p:ph type="title"/>
          </p:nvPr>
        </p:nvSpPr>
        <p:spPr>
          <a:noFill/>
          <a:ln/>
        </p:spPr>
        <p:txBody>
          <a:bodyPr anchor="ctr" anchorCtr="0"/>
          <a:lstStyle/>
          <a:p>
            <a:r>
              <a:rPr lang="en-US" sz="4400"/>
              <a:t>History of Dentistry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0178"/>
                                        </p:tgtEl>
                                        <p:attrNameLst>
                                          <p:attrName>style.visibility</p:attrName>
                                        </p:attrNameLst>
                                      </p:cBhvr>
                                      <p:to>
                                        <p:strVal val="visible"/>
                                      </p:to>
                                    </p:set>
                                    <p:animEffect transition="in" filter="wipe(left)">
                                      <p:cBhvr>
                                        <p:cTn id="7" dur="500"/>
                                        <p:tgtEl>
                                          <p:spTgt spid="50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7E30642-5592-4A96-B32C-7930F3CE7EA3}" type="slidenum">
              <a:rPr lang="en-US"/>
              <a:pPr/>
              <a:t>4</a:t>
            </a:fld>
            <a:endParaRPr lang="en-US"/>
          </a:p>
        </p:txBody>
      </p:sp>
      <p:sp>
        <p:nvSpPr>
          <p:cNvPr id="95234" name="Rectangle 2"/>
          <p:cNvSpPr>
            <a:spLocks noGrp="1" noChangeArrowheads="1"/>
          </p:cNvSpPr>
          <p:nvPr>
            <p:ph type="title"/>
          </p:nvPr>
        </p:nvSpPr>
        <p:spPr/>
        <p:txBody>
          <a:bodyPr/>
          <a:lstStyle/>
          <a:p>
            <a:r>
              <a:rPr lang="en-US" sz="4400"/>
              <a:t>History of Dentistry</a:t>
            </a:r>
          </a:p>
        </p:txBody>
      </p:sp>
      <p:sp>
        <p:nvSpPr>
          <p:cNvPr id="95235" name="Rectangle 3"/>
          <p:cNvSpPr>
            <a:spLocks noGrp="1" noChangeArrowheads="1"/>
          </p:cNvSpPr>
          <p:nvPr>
            <p:ph type="body" idx="1"/>
          </p:nvPr>
        </p:nvSpPr>
        <p:spPr/>
        <p:txBody>
          <a:bodyPr/>
          <a:lstStyle/>
          <a:p>
            <a:r>
              <a:rPr lang="en-US"/>
              <a:t>Later progress</a:t>
            </a:r>
          </a:p>
          <a:p>
            <a:pPr lvl="1"/>
            <a:r>
              <a:rPr lang="en-US"/>
              <a:t>Pierre Fauchard</a:t>
            </a:r>
          </a:p>
          <a:p>
            <a:pPr lvl="2"/>
            <a:r>
              <a:rPr lang="en-US"/>
              <a:t>Founder of modern dentistry</a:t>
            </a:r>
          </a:p>
          <a:p>
            <a:pPr lvl="2"/>
            <a:r>
              <a:rPr lang="en-US"/>
              <a:t>Rejected idea of tooth worm</a:t>
            </a:r>
          </a:p>
          <a:p>
            <a:pPr lvl="2"/>
            <a:r>
              <a:rPr lang="en-US"/>
              <a:t>Treated caries and diseased gingiva</a:t>
            </a:r>
          </a:p>
          <a:p>
            <a:pPr lvl="1"/>
            <a:r>
              <a:rPr lang="en-US"/>
              <a:t>Wilhelm Conrad Roentgen</a:t>
            </a:r>
          </a:p>
          <a:p>
            <a:pPr lvl="2"/>
            <a:r>
              <a:rPr lang="en-US"/>
              <a:t>Discovered x-rays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0008BEB9-6716-42BC-B4BF-5E02830F9DA2}" type="slidenum">
              <a:rPr lang="en-US"/>
              <a:pPr/>
              <a:t>5</a:t>
            </a:fld>
            <a:endParaRPr lang="en-US"/>
          </a:p>
        </p:txBody>
      </p:sp>
      <p:sp>
        <p:nvSpPr>
          <p:cNvPr id="51204" name="Rectangle 4"/>
          <p:cNvSpPr>
            <a:spLocks noGrp="1" noChangeArrowheads="1"/>
          </p:cNvSpPr>
          <p:nvPr>
            <p:ph type="title"/>
          </p:nvPr>
        </p:nvSpPr>
        <p:spPr>
          <a:xfrm>
            <a:off x="473075" y="850900"/>
            <a:ext cx="8226425" cy="1293813"/>
          </a:xfrm>
        </p:spPr>
        <p:txBody>
          <a:bodyPr/>
          <a:lstStyle/>
          <a:p>
            <a:r>
              <a:rPr lang="en-US" sz="4400"/>
              <a:t>Progress of </a:t>
            </a:r>
            <a:br>
              <a:rPr lang="en-US" sz="4400"/>
            </a:br>
            <a:r>
              <a:rPr lang="en-US" sz="4400"/>
              <a:t>Dentistry in the United States</a:t>
            </a:r>
          </a:p>
        </p:txBody>
      </p:sp>
      <p:sp>
        <p:nvSpPr>
          <p:cNvPr id="51205" name="Rectangle 5"/>
          <p:cNvSpPr>
            <a:spLocks noGrp="1" noChangeArrowheads="1"/>
          </p:cNvSpPr>
          <p:nvPr>
            <p:ph type="body" idx="1"/>
          </p:nvPr>
        </p:nvSpPr>
        <p:spPr>
          <a:xfrm>
            <a:off x="685800" y="2286000"/>
            <a:ext cx="7772400" cy="3733800"/>
          </a:xfrm>
        </p:spPr>
        <p:txBody>
          <a:bodyPr/>
          <a:lstStyle/>
          <a:p>
            <a:r>
              <a:rPr lang="en-US"/>
              <a:t>Robert Woofendale and John Baker</a:t>
            </a:r>
          </a:p>
          <a:p>
            <a:pPr lvl="1"/>
            <a:r>
              <a:rPr lang="en-US"/>
              <a:t>First to advertise dental services</a:t>
            </a:r>
          </a:p>
          <a:p>
            <a:r>
              <a:rPr lang="en-US"/>
              <a:t>John Greenwood</a:t>
            </a:r>
          </a:p>
          <a:p>
            <a:pPr lvl="1"/>
            <a:r>
              <a:rPr lang="en-US"/>
              <a:t>George Washington’s favorite dentist</a:t>
            </a:r>
          </a:p>
          <a:p>
            <a:pPr lvl="1"/>
            <a:r>
              <a:rPr lang="en-US"/>
              <a:t>Made George Washington’s dental prosthesis</a:t>
            </a:r>
          </a:p>
        </p:txBody>
      </p:sp>
      <p:sp>
        <p:nvSpPr>
          <p:cNvPr id="51206" name="Rectangle 6"/>
          <p:cNvSpPr>
            <a:spLocks noChangeArrowheads="1"/>
          </p:cNvSpPr>
          <p:nvPr/>
        </p:nvSpPr>
        <p:spPr bwMode="auto">
          <a:xfrm>
            <a:off x="520700" y="5006975"/>
            <a:ext cx="3738563" cy="579438"/>
          </a:xfrm>
          <a:prstGeom prst="rect">
            <a:avLst/>
          </a:prstGeom>
          <a:noFill/>
          <a:ln w="9525">
            <a:noFill/>
            <a:miter lim="800000"/>
            <a:headEnd/>
            <a:tailEnd/>
          </a:ln>
          <a:effectLst/>
        </p:spPr>
        <p:txBody>
          <a:bodyPr>
            <a:spAutoFit/>
          </a:bodyPr>
          <a:lstStyle/>
          <a:p>
            <a:endParaRPr lang="en-US" sz="32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1205"/>
                                        </p:tgtEl>
                                        <p:attrNameLst>
                                          <p:attrName>style.visibility</p:attrName>
                                        </p:attrNameLst>
                                      </p:cBhvr>
                                      <p:to>
                                        <p:strVal val="visible"/>
                                      </p:to>
                                    </p:set>
                                    <p:animEffect transition="in" filter="wipe(left)">
                                      <p:cBhvr>
                                        <p:cTn id="7" dur="5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89E36BD-7FE3-46E0-80D3-B91AB75E0B84}" type="slidenum">
              <a:rPr lang="en-US"/>
              <a:pPr/>
              <a:t>6</a:t>
            </a:fld>
            <a:endParaRPr lang="en-US"/>
          </a:p>
        </p:txBody>
      </p:sp>
      <p:sp>
        <p:nvSpPr>
          <p:cNvPr id="97282" name="Rectangle 2"/>
          <p:cNvSpPr>
            <a:spLocks noGrp="1" noChangeArrowheads="1"/>
          </p:cNvSpPr>
          <p:nvPr>
            <p:ph type="title"/>
          </p:nvPr>
        </p:nvSpPr>
        <p:spPr>
          <a:xfrm>
            <a:off x="685800" y="914400"/>
            <a:ext cx="7962900" cy="1295400"/>
          </a:xfrm>
        </p:spPr>
        <p:txBody>
          <a:bodyPr/>
          <a:lstStyle/>
          <a:p>
            <a:r>
              <a:rPr lang="en-US" sz="4400"/>
              <a:t>Progress of </a:t>
            </a:r>
            <a:br>
              <a:rPr lang="en-US" sz="4400"/>
            </a:br>
            <a:r>
              <a:rPr lang="en-US" sz="4400"/>
              <a:t>Dentistry in the United States</a:t>
            </a:r>
          </a:p>
        </p:txBody>
      </p:sp>
      <p:sp>
        <p:nvSpPr>
          <p:cNvPr id="97283" name="Rectangle 3"/>
          <p:cNvSpPr>
            <a:spLocks noGrp="1" noChangeArrowheads="1"/>
          </p:cNvSpPr>
          <p:nvPr>
            <p:ph type="body" idx="1"/>
          </p:nvPr>
        </p:nvSpPr>
        <p:spPr>
          <a:xfrm>
            <a:off x="685800" y="2349500"/>
            <a:ext cx="7772400" cy="3657600"/>
          </a:xfrm>
        </p:spPr>
        <p:txBody>
          <a:bodyPr/>
          <a:lstStyle/>
          <a:p>
            <a:pPr eaLnBrk="0" hangingPunct="0">
              <a:spcBef>
                <a:spcPct val="0"/>
              </a:spcBef>
            </a:pPr>
            <a:r>
              <a:rPr lang="en-US">
                <a:cs typeface="Arial" charset="0"/>
              </a:rPr>
              <a:t>Paul Revere </a:t>
            </a:r>
          </a:p>
          <a:p>
            <a:pPr lvl="1" eaLnBrk="0" hangingPunct="0">
              <a:spcBef>
                <a:spcPct val="0"/>
              </a:spcBef>
            </a:pPr>
            <a:r>
              <a:rPr lang="en-US">
                <a:cs typeface="Arial" charset="0"/>
              </a:rPr>
              <a:t>Created artificial teeth and surgical instruments</a:t>
            </a:r>
            <a:endParaRPr lang="en-US"/>
          </a:p>
          <a:p>
            <a:r>
              <a:rPr lang="en-US"/>
              <a:t>Josiah Flagg</a:t>
            </a:r>
          </a:p>
          <a:p>
            <a:pPr lvl="1"/>
            <a:r>
              <a:rPr lang="en-US"/>
              <a:t>Skilled surgeon</a:t>
            </a:r>
          </a:p>
          <a:p>
            <a:pPr lvl="1"/>
            <a:r>
              <a:rPr lang="en-US"/>
              <a:t>Constructed the dental chair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FAE81D4-7562-40D7-B9D3-92CA3B7D46D4}" type="slidenum">
              <a:rPr lang="en-US"/>
              <a:pPr/>
              <a:t>7</a:t>
            </a:fld>
            <a:endParaRPr lang="en-US"/>
          </a:p>
        </p:txBody>
      </p:sp>
      <p:sp>
        <p:nvSpPr>
          <p:cNvPr id="104450" name="Rectangle 1026"/>
          <p:cNvSpPr>
            <a:spLocks noGrp="1" noChangeArrowheads="1"/>
          </p:cNvSpPr>
          <p:nvPr>
            <p:ph type="title"/>
          </p:nvPr>
        </p:nvSpPr>
        <p:spPr>
          <a:xfrm>
            <a:off x="685800" y="914400"/>
            <a:ext cx="7975600" cy="1320800"/>
          </a:xfrm>
        </p:spPr>
        <p:txBody>
          <a:bodyPr/>
          <a:lstStyle/>
          <a:p>
            <a:r>
              <a:rPr lang="en-US" sz="4400"/>
              <a:t>Progress of </a:t>
            </a:r>
            <a:br>
              <a:rPr lang="en-US" sz="4400"/>
            </a:br>
            <a:r>
              <a:rPr lang="en-US" sz="4400"/>
              <a:t>Dentistry in the United States</a:t>
            </a:r>
          </a:p>
        </p:txBody>
      </p:sp>
      <p:sp>
        <p:nvSpPr>
          <p:cNvPr id="104451" name="Rectangle 1027"/>
          <p:cNvSpPr>
            <a:spLocks noGrp="1" noChangeArrowheads="1"/>
          </p:cNvSpPr>
          <p:nvPr>
            <p:ph type="body" idx="1"/>
          </p:nvPr>
        </p:nvSpPr>
        <p:spPr>
          <a:xfrm>
            <a:off x="685800" y="2413000"/>
            <a:ext cx="7772400" cy="3568700"/>
          </a:xfrm>
        </p:spPr>
        <p:txBody>
          <a:bodyPr/>
          <a:lstStyle/>
          <a:p>
            <a:r>
              <a:rPr lang="en-US"/>
              <a:t>James B. Morrison</a:t>
            </a:r>
          </a:p>
          <a:p>
            <a:pPr lvl="1"/>
            <a:r>
              <a:rPr lang="en-US"/>
              <a:t>Created first dental engine with handpiece, motor, and foot treadle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0DBC942-504D-485B-9F91-3CFAA599D916}" type="slidenum">
              <a:rPr lang="en-US"/>
              <a:pPr/>
              <a:t>8</a:t>
            </a:fld>
            <a:endParaRPr lang="en-US"/>
          </a:p>
        </p:txBody>
      </p:sp>
      <p:sp>
        <p:nvSpPr>
          <p:cNvPr id="53250" name="Rectangle 2"/>
          <p:cNvSpPr>
            <a:spLocks noGrp="1" noChangeArrowheads="1"/>
          </p:cNvSpPr>
          <p:nvPr>
            <p:ph type="title"/>
          </p:nvPr>
        </p:nvSpPr>
        <p:spPr>
          <a:xfrm>
            <a:off x="685800" y="914400"/>
            <a:ext cx="7810500" cy="1295400"/>
          </a:xfrm>
        </p:spPr>
        <p:txBody>
          <a:bodyPr/>
          <a:lstStyle/>
          <a:p>
            <a:r>
              <a:rPr lang="en-US" sz="4400"/>
              <a:t>Education and </a:t>
            </a:r>
            <a:br>
              <a:rPr lang="en-US" sz="4400"/>
            </a:br>
            <a:r>
              <a:rPr lang="en-US" sz="4400"/>
              <a:t>Organized Dentistry</a:t>
            </a:r>
          </a:p>
        </p:txBody>
      </p:sp>
      <p:sp>
        <p:nvSpPr>
          <p:cNvPr id="53251" name="Rectangle 3"/>
          <p:cNvSpPr>
            <a:spLocks noGrp="1" noChangeArrowheads="1"/>
          </p:cNvSpPr>
          <p:nvPr>
            <p:ph type="body" idx="1"/>
          </p:nvPr>
        </p:nvSpPr>
        <p:spPr>
          <a:xfrm>
            <a:off x="685800" y="2324100"/>
            <a:ext cx="7772400" cy="3675063"/>
          </a:xfrm>
        </p:spPr>
        <p:txBody>
          <a:bodyPr/>
          <a:lstStyle/>
          <a:p>
            <a:r>
              <a:rPr lang="en-US"/>
              <a:t>Horace H. Hayden</a:t>
            </a:r>
          </a:p>
          <a:p>
            <a:pPr lvl="1"/>
            <a:r>
              <a:rPr lang="en-US"/>
              <a:t>Writer and lecturer on dental topics</a:t>
            </a:r>
          </a:p>
          <a:p>
            <a:r>
              <a:rPr lang="en-US"/>
              <a:t>Chapin A. Harris</a:t>
            </a:r>
          </a:p>
          <a:p>
            <a:pPr lvl="1"/>
            <a:r>
              <a:rPr lang="en-US"/>
              <a:t>Created and contributed to library of dental literature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3251"/>
                                        </p:tgtEl>
                                        <p:attrNameLst>
                                          <p:attrName>style.visibility</p:attrName>
                                        </p:attrNameLst>
                                      </p:cBhvr>
                                      <p:to>
                                        <p:strVal val="visible"/>
                                      </p:to>
                                    </p:set>
                                    <p:animEffect transition="in" filter="wipe(left)">
                                      <p:cBhvr>
                                        <p:cTn id="7"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329A626-40E1-4351-AE41-52CF6384390D}" type="slidenum">
              <a:rPr lang="en-US"/>
              <a:pPr/>
              <a:t>9</a:t>
            </a:fld>
            <a:endParaRPr lang="en-US"/>
          </a:p>
        </p:txBody>
      </p:sp>
      <p:sp>
        <p:nvSpPr>
          <p:cNvPr id="106498" name="Rectangle 1026"/>
          <p:cNvSpPr>
            <a:spLocks noGrp="1" noChangeArrowheads="1"/>
          </p:cNvSpPr>
          <p:nvPr>
            <p:ph type="title"/>
          </p:nvPr>
        </p:nvSpPr>
        <p:spPr>
          <a:xfrm>
            <a:off x="685800" y="914400"/>
            <a:ext cx="7810500" cy="1333500"/>
          </a:xfrm>
        </p:spPr>
        <p:txBody>
          <a:bodyPr/>
          <a:lstStyle/>
          <a:p>
            <a:r>
              <a:rPr lang="en-US" sz="4400"/>
              <a:t>Education and </a:t>
            </a:r>
            <a:br>
              <a:rPr lang="en-US" sz="4400"/>
            </a:br>
            <a:r>
              <a:rPr lang="en-US" sz="4400"/>
              <a:t>Organized Dentistry</a:t>
            </a:r>
          </a:p>
        </p:txBody>
      </p:sp>
      <p:sp>
        <p:nvSpPr>
          <p:cNvPr id="106499" name="Rectangle 1027"/>
          <p:cNvSpPr>
            <a:spLocks noGrp="1" noChangeArrowheads="1"/>
          </p:cNvSpPr>
          <p:nvPr>
            <p:ph type="body" idx="1"/>
          </p:nvPr>
        </p:nvSpPr>
        <p:spPr>
          <a:xfrm>
            <a:off x="685800" y="2336800"/>
            <a:ext cx="7772400" cy="3662363"/>
          </a:xfrm>
        </p:spPr>
        <p:txBody>
          <a:bodyPr/>
          <a:lstStyle/>
          <a:p>
            <a:r>
              <a:rPr lang="en-US"/>
              <a:t>Dr. Greene Vardiman Black</a:t>
            </a:r>
          </a:p>
          <a:p>
            <a:pPr lvl="1"/>
            <a:r>
              <a:rPr lang="en-US"/>
              <a:t>“Grand old man of dentistry”</a:t>
            </a:r>
          </a:p>
          <a:p>
            <a:pPr lvl="1"/>
            <a:r>
              <a:rPr lang="en-US"/>
              <a:t>Invented machines and instruments used in dentistry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hinney PPT Template Revised">
  <a:themeElements>
    <a:clrScheme name="Phinney PPT Template Revis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inney PPT Template Revis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Phinney PPT Template Revis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hinney PPT Template Revis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hinney PPT Template Revis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hinney PPT Template Revis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hinney PPT Template Revis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hinney PPT Template Revis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hinney PPT Template Revise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hinney PPT Template Revis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hinney PPT Template Revis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hinney PPT Template Revis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hinney PPT Template Revis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hinney PPT Template Revis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C:\Jane's Stuff\SLM\Phinney\Transfer\Phinney PPT Template Revised.ppt</Template>
  <TotalTime>5015</TotalTime>
  <Words>1907</Words>
  <Application>Microsoft Office PowerPoint</Application>
  <PresentationFormat>On-screen Show (4:3)</PresentationFormat>
  <Paragraphs>235</Paragraphs>
  <Slides>29</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Times</vt:lpstr>
      <vt:lpstr>Arial</vt:lpstr>
      <vt:lpstr>Phinney PPT Template Revised</vt:lpstr>
      <vt:lpstr>1</vt:lpstr>
      <vt:lpstr>History of Dentistry</vt:lpstr>
      <vt:lpstr>History of Dentistry</vt:lpstr>
      <vt:lpstr>History of Dentistry</vt:lpstr>
      <vt:lpstr>Progress of  Dentistry in the United States</vt:lpstr>
      <vt:lpstr>Progress of  Dentistry in the United States</vt:lpstr>
      <vt:lpstr>Progress of  Dentistry in the United States</vt:lpstr>
      <vt:lpstr>Education and  Organized Dentistry</vt:lpstr>
      <vt:lpstr>Education and  Organized Dentistry</vt:lpstr>
      <vt:lpstr>Education and  Organized Dentistry</vt:lpstr>
      <vt:lpstr>Education and  Organized Dentistry</vt:lpstr>
      <vt:lpstr>The Dental Team</vt:lpstr>
      <vt:lpstr>Dentists</vt:lpstr>
      <vt:lpstr>Dentists</vt:lpstr>
      <vt:lpstr>Dental Specialties</vt:lpstr>
      <vt:lpstr>Dental Specialties</vt:lpstr>
      <vt:lpstr>Dental Specialties</vt:lpstr>
      <vt:lpstr>Dental Specialties</vt:lpstr>
      <vt:lpstr>Dental Specialties</vt:lpstr>
      <vt:lpstr>Dental Specialties</vt:lpstr>
      <vt:lpstr>Dental Specialties</vt:lpstr>
      <vt:lpstr>Dental Specialties</vt:lpstr>
      <vt:lpstr>Dental Specialties</vt:lpstr>
      <vt:lpstr>Dental Hygienists</vt:lpstr>
      <vt:lpstr>Dental Laboratory Technicians</vt:lpstr>
      <vt:lpstr>Dental Laboratory Technicians</vt:lpstr>
      <vt:lpstr>Dental Assistants</vt:lpstr>
      <vt:lpstr>Dental Assistants</vt:lpstr>
      <vt:lpstr>Dental Assistants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cp:lastModifiedBy>Tonja Bowcut</cp:lastModifiedBy>
  <cp:revision>347</cp:revision>
  <cp:lastPrinted>2002-10-31T17:04:18Z</cp:lastPrinted>
  <dcterms:created xsi:type="dcterms:W3CDTF">2002-10-31T16:03:16Z</dcterms:created>
  <dcterms:modified xsi:type="dcterms:W3CDTF">2009-08-24T17:04:15Z</dcterms:modified>
</cp:coreProperties>
</file>